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</p:sldMasterIdLst>
  <p:notesMasterIdLst>
    <p:notesMasterId r:id="rId41"/>
  </p:notesMasterIdLst>
  <p:sldIdLst>
    <p:sldId id="271" r:id="rId7"/>
    <p:sldId id="257" r:id="rId8"/>
    <p:sldId id="373" r:id="rId9"/>
    <p:sldId id="283" r:id="rId10"/>
    <p:sldId id="334" r:id="rId11"/>
    <p:sldId id="296" r:id="rId12"/>
    <p:sldId id="374" r:id="rId13"/>
    <p:sldId id="393" r:id="rId14"/>
    <p:sldId id="32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44" r:id="rId25"/>
    <p:sldId id="385" r:id="rId26"/>
    <p:sldId id="386" r:id="rId27"/>
    <p:sldId id="387" r:id="rId28"/>
    <p:sldId id="347" r:id="rId29"/>
    <p:sldId id="388" r:id="rId30"/>
    <p:sldId id="389" r:id="rId31"/>
    <p:sldId id="390" r:id="rId32"/>
    <p:sldId id="392" r:id="rId33"/>
    <p:sldId id="391" r:id="rId34"/>
    <p:sldId id="394" r:id="rId35"/>
    <p:sldId id="370" r:id="rId36"/>
    <p:sldId id="395" r:id="rId37"/>
    <p:sldId id="396" r:id="rId38"/>
    <p:sldId id="397" r:id="rId39"/>
    <p:sldId id="266" r:id="rId4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C8067-22B8-A118-C89C-40CA74C4A523}" name="Samantha Salazar" initials="SS" userId="S::ssalazar@mvculture.com::1d602b40-9561-46a7-82cd-14c05aaece5d" providerId="AD"/>
  <p188:author id="{89145C7F-C4FD-2B96-D275-C4C78430E811}" name="Sean Wood" initials="SW" userId="afb9e93939c3130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lizabeth Sullivan" initials="ES" lastIdx="1" clrIdx="6">
    <p:extLst>
      <p:ext uri="{19B8F6BF-5375-455C-9EA6-DF929625EA0E}">
        <p15:presenceInfo xmlns:p15="http://schemas.microsoft.com/office/powerpoint/2012/main" userId="S::ziy681@utsa.edu::c940bbae-ff4e-4b81-b265-c621b2746f10" providerId="AD"/>
      </p:ext>
    </p:extLst>
  </p:cmAuthor>
  <p:cmAuthor id="1" name="Lauren Castillo" initials="LC" lastIdx="3" clrIdx="0">
    <p:extLst>
      <p:ext uri="{19B8F6BF-5375-455C-9EA6-DF929625EA0E}">
        <p15:presenceInfo xmlns:p15="http://schemas.microsoft.com/office/powerpoint/2012/main" userId="S::lcastillo@mvculture.com::05df3c8f-cd82-4a99-86fd-d8de76e27ae3" providerId="AD"/>
      </p:ext>
    </p:extLst>
  </p:cmAuthor>
  <p:cmAuthor id="2" name="Long, Pressy K." initials="LPK" lastIdx="3" clrIdx="1">
    <p:extLst>
      <p:ext uri="{19B8F6BF-5375-455C-9EA6-DF929625EA0E}">
        <p15:presenceInfo xmlns:p15="http://schemas.microsoft.com/office/powerpoint/2012/main" userId="Long, Pressy K." providerId="None"/>
      </p:ext>
    </p:extLst>
  </p:cmAuthor>
  <p:cmAuthor id="3" name="Johnson, Lisa J CIV" initials="JLJC" lastIdx="7" clrIdx="2">
    <p:extLst>
      <p:ext uri="{19B8F6BF-5375-455C-9EA6-DF929625EA0E}">
        <p15:presenceInfo xmlns:p15="http://schemas.microsoft.com/office/powerpoint/2012/main" userId="S-1-5-21-4290293029-226652851-1696308051-1050541" providerId="AD"/>
      </p:ext>
    </p:extLst>
  </p:cmAuthor>
  <p:cmAuthor id="4" name="Kampfe, Ashley H CIV" initials="KAHC" lastIdx="4" clrIdx="3">
    <p:extLst>
      <p:ext uri="{19B8F6BF-5375-455C-9EA6-DF929625EA0E}">
        <p15:presenceInfo xmlns:p15="http://schemas.microsoft.com/office/powerpoint/2012/main" userId="S-1-5-21-4290293029-226652851-1696308051-3315690" providerId="AD"/>
      </p:ext>
    </p:extLst>
  </p:cmAuthor>
  <p:cmAuthor id="5" name="Sowers, Mark E CIV" initials="SMEC" lastIdx="11" clrIdx="4"/>
  <p:cmAuthor id="6" name="Long, Pressy K." initials="LPK [2]" lastIdx="2" clrIdx="5">
    <p:extLst>
      <p:ext uri="{19B8F6BF-5375-455C-9EA6-DF929625EA0E}">
        <p15:presenceInfo xmlns:p15="http://schemas.microsoft.com/office/powerpoint/2012/main" userId="S::Pressenna.Long@usaa.com::71cd75fc-96e2-4fc7-b077-7dca947189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867"/>
    <a:srgbClr val="EB3732"/>
    <a:srgbClr val="1C3866"/>
    <a:srgbClr val="004072"/>
    <a:srgbClr val="1C3867"/>
    <a:srgbClr val="1D3867"/>
    <a:srgbClr val="489CC0"/>
    <a:srgbClr val="FFDB5D"/>
    <a:srgbClr val="CBD7E3"/>
    <a:srgbClr val="19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/>
    <p:restoredTop sz="86400"/>
  </p:normalViewPr>
  <p:slideViewPr>
    <p:cSldViewPr snapToGrid="0" snapToObjects="1">
      <p:cViewPr varScale="1">
        <p:scale>
          <a:sx n="92" d="100"/>
          <a:sy n="92" d="100"/>
        </p:scale>
        <p:origin x="952" y="184"/>
      </p:cViewPr>
      <p:guideLst/>
    </p:cSldViewPr>
  </p:slideViewPr>
  <p:outlineViewPr>
    <p:cViewPr>
      <p:scale>
        <a:sx n="33" d="100"/>
        <a:sy n="33" d="100"/>
      </p:scale>
      <p:origin x="0" y="-17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47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001B5-6675-8D4D-A39E-23543D0742F2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121FF-2681-E044-94E7-D531F7224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5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9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6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121FF-2681-E044-94E7-D531F72243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2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DFCA895F-F4DE-B24A-968D-061DD08E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5" y="3715622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4254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93139B-00F1-4441-92BD-40520EC3B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3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55B761E-6290-3A4E-A5B6-DD3EE7F35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61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7E3E721-CDF3-7A4A-B63C-9C41C3F6FD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whiteboard&#10;&#10;Description automatically generated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545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48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62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46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3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7833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1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ADE3254-4E89-B140-8CF5-7265BE73E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6339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55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21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428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570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840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6031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60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955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203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48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8D53A-AF15-7468-867B-15ECD2B1E4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271EF6-B503-7481-0E68-6304416D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E9E33-3CE3-E4F6-161F-355B7B92D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177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349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738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199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1174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349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012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428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06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456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04F858-AA0C-4A40-955E-924B951BC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36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7671EA-BEA3-EC4E-A634-700A2E0FB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9EAB41C-0889-E24A-A3B9-395C1393C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AE96493-0BC0-1346-BB3C-6AE243CC0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0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65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B388CA-2B2C-214F-9A9C-2743DD33D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4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whiteboard&#10;&#10;Description automatically generated">
            <a:extLst>
              <a:ext uri="{FF2B5EF4-FFF2-40B4-BE49-F238E27FC236}">
                <a16:creationId xmlns:a16="http://schemas.microsoft.com/office/drawing/2014/main" id="{9254E263-2FAB-B945-BF61-18DFC4137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7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67D196-C5AE-AD4E-B46C-0B02C07FC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6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A766D1C-7D79-EA46-974A-364B4530D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01410A-A12A-2046-A290-49BB6E5D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CD90F3-63A3-0B49-824D-A9C20587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51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0B980F17-03CB-4248-AE62-41980B6AD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0BDA838-B05C-D744-BB79-0537C7C5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040" y="395960"/>
            <a:ext cx="6343650" cy="784225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3DB50D-8EBB-D04B-AFD2-876AAE519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93443"/>
            <a:ext cx="6610349" cy="4016375"/>
          </a:xfrm>
          <a:prstGeom prst="rect">
            <a:avLst/>
          </a:prstGeom>
        </p:spPr>
        <p:txBody>
          <a:bodyPr/>
          <a:lstStyle>
            <a:lvl1pPr>
              <a:defRPr sz="2400" b="1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ü"/>
              <a:defRPr sz="22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9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6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400" b="0" i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93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c" descr="Internal">
            <a:extLst>
              <a:ext uri="{FF2B5EF4-FFF2-40B4-BE49-F238E27FC236}">
                <a16:creationId xmlns:a16="http://schemas.microsoft.com/office/drawing/2014/main" id="{CB526383-1622-4E11-889E-DCCE44C3D3D4}"/>
              </a:ext>
            </a:extLst>
          </p:cNvPr>
          <p:cNvSpPr txBox="1"/>
          <p:nvPr userDrawn="1"/>
        </p:nvSpPr>
        <p:spPr>
          <a:xfrm>
            <a:off x="0" y="654558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D18BC-7017-4E4C-58E3-7E1D851C33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c" descr="Internal">
            <a:extLst>
              <a:ext uri="{FF2B5EF4-FFF2-40B4-BE49-F238E27FC236}">
                <a16:creationId xmlns:a16="http://schemas.microsoft.com/office/drawing/2014/main" id="{021D43CD-A861-404F-9823-BF6A34882E69}"/>
              </a:ext>
            </a:extLst>
          </p:cNvPr>
          <p:cNvSpPr txBox="1"/>
          <p:nvPr userDrawn="1"/>
        </p:nvSpPr>
        <p:spPr>
          <a:xfrm>
            <a:off x="0" y="6545580"/>
            <a:ext cx="9144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0" i="0" u="none" baseline="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195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73" r:id="rId3"/>
    <p:sldLayoutId id="2147483685" r:id="rId4"/>
    <p:sldLayoutId id="2147483690" r:id="rId5"/>
    <p:sldLayoutId id="2147483693" r:id="rId6"/>
    <p:sldLayoutId id="2147483696" r:id="rId7"/>
    <p:sldLayoutId id="2147483698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mer.gov/" TargetMode="External"/><Relationship Id="rId2" Type="http://schemas.openxmlformats.org/officeDocument/2006/relationships/hyperlink" Target="https://www.identitytheft.gov/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cms.uscg.mil/ppc/mas/rat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Videos/Navy%20Marriage%20Video%2009%20-%20Credit.mp4" TargetMode="External"/><Relationship Id="rId2" Type="http://schemas.openxmlformats.org/officeDocument/2006/relationships/hyperlink" Target="https://www.annualcreditrepo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A008-0A47-5F43-AA4D-86DB67EA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274" y="3715622"/>
            <a:ext cx="3962059" cy="1325563"/>
          </a:xfrm>
        </p:spPr>
        <p:txBody>
          <a:bodyPr/>
          <a:lstStyle/>
          <a:p>
            <a:r>
              <a:rPr lang="en-US" dirty="0"/>
              <a:t>Pre-Deployment</a:t>
            </a:r>
          </a:p>
        </p:txBody>
      </p:sp>
      <p:sp>
        <p:nvSpPr>
          <p:cNvPr id="3" name="Title Placeholder 7">
            <a:extLst>
              <a:ext uri="{FF2B5EF4-FFF2-40B4-BE49-F238E27FC236}">
                <a16:creationId xmlns:a16="http://schemas.microsoft.com/office/drawing/2014/main" id="{4C40BD4C-D7C8-E549-A886-7C9DE02F5D83}"/>
              </a:ext>
            </a:extLst>
          </p:cNvPr>
          <p:cNvSpPr txBox="1">
            <a:spLocks/>
          </p:cNvSpPr>
          <p:nvPr/>
        </p:nvSpPr>
        <p:spPr>
          <a:xfrm>
            <a:off x="6703017" y="79090"/>
            <a:ext cx="2378129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solidFill>
                  <a:srgbClr val="19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12A</a:t>
            </a:r>
          </a:p>
        </p:txBody>
      </p:sp>
    </p:spTree>
    <p:extLst>
      <p:ext uri="{BB962C8B-B14F-4D97-AF65-F5344CB8AC3E}">
        <p14:creationId xmlns:p14="http://schemas.microsoft.com/office/powerpoint/2010/main" val="285771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C3AFDE-E58D-B7F8-9EE0-8F40305F3E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Emergency Financial Assistance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3723D97-6894-D5BD-659F-52E14F3E5235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78404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700"/>
              </a:spcBef>
              <a:buNone/>
              <a:tabLst>
                <a:tab pos="240665" algn="l"/>
                <a:tab pos="2413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/>
                <a:cs typeface="Arial"/>
              </a:rPr>
              <a:t>Power of attorney (POA) or authorization form for Coast Guard Mutual Assistance (CGMA)</a:t>
            </a:r>
          </a:p>
        </p:txBody>
      </p:sp>
      <p:pic>
        <p:nvPicPr>
          <p:cNvPr id="6" name="Picture 2" descr="Coast Guard members reviewing papers.">
            <a:extLst>
              <a:ext uri="{FF2B5EF4-FFF2-40B4-BE49-F238E27FC236}">
                <a16:creationId xmlns:a16="http://schemas.microsoft.com/office/drawing/2014/main" id="{3D7276D0-A2DB-1509-9B7A-D56935F3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4788" y="3195734"/>
            <a:ext cx="3317457" cy="22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ast Guard Mutual Assistance logo.">
            <a:extLst>
              <a:ext uri="{FF2B5EF4-FFF2-40B4-BE49-F238E27FC236}">
                <a16:creationId xmlns:a16="http://schemas.microsoft.com/office/drawing/2014/main" id="{F0ECD894-30A5-3FB4-EC49-C3721A6E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071" y="3429000"/>
            <a:ext cx="3033963" cy="16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1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9E97F9-7183-1419-0AB6-3375349BBD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Taxes and Deployment</a:t>
            </a:r>
          </a:p>
        </p:txBody>
      </p:sp>
      <p:pic>
        <p:nvPicPr>
          <p:cNvPr id="5" name="Picture 4" descr="Handout icon.">
            <a:extLst>
              <a:ext uri="{FF2B5EF4-FFF2-40B4-BE49-F238E27FC236}">
                <a16:creationId xmlns:a16="http://schemas.microsoft.com/office/drawing/2014/main" id="{BEB4DD9C-B381-61CD-7041-4FD6DB413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2FC3E-9FEB-353B-F791-D4A2B3E6618B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CZTE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Available 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F37C03-4DB9-BEF1-1692-CAFBFDECC1DD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78404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Combat Zone Tax Exclusion (CZTE)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Exempts all or portion of earnings from federal income taxes in designated combat zones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Unlimited for enlisted Service members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 are limited to the maximum rate for enlisted plus imminent danger or hostile fire pay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Tax Filing Considerations and Extensions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May qualify for certain automatic extensions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Residency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1147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F5E7D8-0CC7-04EC-0CCA-A7475FBF31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Tax Overview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417B0CF-76AE-3B7E-0F23-E42FC1FDAC83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Types of taxes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Federal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FICA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income taxes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Tax benefits for Service members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BAH, BAS, and CZTE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TSP and potential tax savings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FSA for those with dependents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Potential changes to your tax situation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Review and adjust withholding on Direct Access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Filing status accuracy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Resources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pic>
        <p:nvPicPr>
          <p:cNvPr id="3" name="Picture 2" descr="CG SUPRT logo.">
            <a:extLst>
              <a:ext uri="{FF2B5EF4-FFF2-40B4-BE49-F238E27FC236}">
                <a16:creationId xmlns:a16="http://schemas.microsoft.com/office/drawing/2014/main" id="{C12D3B65-C842-6FF7-BE75-9DFA76F9F8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950" y="1770762"/>
            <a:ext cx="3413563" cy="11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5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609BC8-A647-6040-803E-B0174355C8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Consumer Protections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D888D78F-90CE-EE47-8DF2-5BDDBC4B85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2E6B5E-77CA-0C85-01BC-E961471AA43B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118829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B19866-4B2E-CD2E-6E13-6E383F807B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Military Consumer Protections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FD5D634-3DC2-7558-6EF2-CA7577C97362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Know your rights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Military Lending Act (MLA)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Legal assistance office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Identify theft protections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Know the signs of identity theft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Understand how to defend yourself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i="1" dirty="0">
                <a:solidFill>
                  <a:srgbClr val="1B3867"/>
                </a:solidFill>
                <a:latin typeface="Arial"/>
                <a:cs typeface="Arial"/>
                <a:hlinkClick r:id="rId2"/>
              </a:rPr>
              <a:t>https://www.identitytheft.gov</a:t>
            </a:r>
            <a:r>
              <a:rPr lang="en-US" i="1" dirty="0">
                <a:solidFill>
                  <a:srgbClr val="1B3867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or </a:t>
            </a:r>
            <a:r>
              <a:rPr lang="en-US" i="1" dirty="0">
                <a:solidFill>
                  <a:srgbClr val="1B3867"/>
                </a:solidFill>
                <a:latin typeface="Arial"/>
                <a:cs typeface="Arial"/>
                <a:hlinkClick r:id="rId3"/>
              </a:rPr>
              <a:t>https://consumer.gov</a:t>
            </a:r>
            <a:endParaRPr lang="en-US" i="1" dirty="0">
              <a:solidFill>
                <a:srgbClr val="1B3867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Active Duty alerts and security freeze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Good for one year unless you remove sooner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Must contact each agency to remove security freeze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pic>
        <p:nvPicPr>
          <p:cNvPr id="6" name="Picture 5" descr="Handout icon.">
            <a:extLst>
              <a:ext uri="{FF2B5EF4-FFF2-40B4-BE49-F238E27FC236}">
                <a16:creationId xmlns:a16="http://schemas.microsoft.com/office/drawing/2014/main" id="{86A5D12E-212A-EFF7-8D9B-9763CA1F12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144FC-F77F-BA7C-AB2D-4CB6F5A39384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Consumer Protection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  <p:pic>
        <p:nvPicPr>
          <p:cNvPr id="8" name="Picture 7" descr="Siren icon.">
            <a:extLst>
              <a:ext uri="{FF2B5EF4-FFF2-40B4-BE49-F238E27FC236}">
                <a16:creationId xmlns:a16="http://schemas.microsoft.com/office/drawing/2014/main" id="{D62265C2-A52F-E2EB-B978-B6A7CFE373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766" y="2433917"/>
            <a:ext cx="1233705" cy="11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A033F4-C5B7-7815-A0EA-EA3CC646BD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Major Purchases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8B48867A-A031-CFEF-CE2A-39C3C1DBF1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1D0BF2-B507-714B-B3CF-C987DED72043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132134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BA58D3-710D-0194-887B-F8C8CDF992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Transportation and Housing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F9C3F9C-ADB0-B663-6A4F-F07781BA91B6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Make smart purchases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Logic beats emotion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Additional costs matter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Picture your future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Shop around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Decide: cash or credit?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Transportation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Assess your needs and priorities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Review your spending plan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Attend Car Buying class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Housing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>
                <a:solidFill>
                  <a:srgbClr val="1B3867"/>
                </a:solidFill>
                <a:latin typeface="Arial"/>
                <a:cs typeface="Arial"/>
              </a:rPr>
              <a:t>Attend Home Buying </a:t>
            </a: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class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pic>
        <p:nvPicPr>
          <p:cNvPr id="6" name="Picture 5" descr="Handout icon.">
            <a:extLst>
              <a:ext uri="{FF2B5EF4-FFF2-40B4-BE49-F238E27FC236}">
                <a16:creationId xmlns:a16="http://schemas.microsoft.com/office/drawing/2014/main" id="{2CBA96F9-0DB0-8DF5-8C01-7BDBEEBD46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A08DA2-2E8E-7F4D-9B5E-A75B9AA3ED77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Purchases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328961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59001E-DE07-9B10-3333-0889F1FB31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 Loan Repayment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B63AE2-059F-D745-63E3-6E2DA22CE859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College loans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Zero percent interest relief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Income-driven repayment plans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Available to all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Reserve members contact servicer to reduce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Servicemembers Civil Relief Act (SCRA)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Federal student loans only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Obtained before military service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Interest rate capped at 6%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pic>
        <p:nvPicPr>
          <p:cNvPr id="6" name="Picture 5" descr="Handout icon.">
            <a:extLst>
              <a:ext uri="{FF2B5EF4-FFF2-40B4-BE49-F238E27FC236}">
                <a16:creationId xmlns:a16="http://schemas.microsoft.com/office/drawing/2014/main" id="{5C37A5C7-9C1F-49CF-AE93-A37A180B66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8D2D7-B587-ECDE-4131-4545FCE9B423}"/>
              </a:ext>
            </a:extLst>
          </p:cNvPr>
          <p:cNvSpPr txBox="1"/>
          <p:nvPr/>
        </p:nvSpPr>
        <p:spPr>
          <a:xfrm>
            <a:off x="2194950" y="6280090"/>
            <a:ext cx="465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off Student Loans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and</a:t>
            </a:r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334094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32C876-3EEC-FD2C-66C8-928DE99696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Planning for the Future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5337033F-9F5A-09E7-BEB1-3590D1CE6B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176996-C928-B853-EDAB-8EF4CCFF248F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2047469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2C31-3B7D-64D1-879D-E160DFB6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LIFE Insurance Needs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41ACD2-B610-0254-E73A-53F5675E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17310"/>
              </p:ext>
            </p:extLst>
          </p:nvPr>
        </p:nvGraphicFramePr>
        <p:xfrm>
          <a:off x="1394024" y="1625957"/>
          <a:ext cx="6889769" cy="2848991"/>
        </p:xfrm>
        <a:graphic>
          <a:graphicData uri="http://schemas.openxmlformats.org/drawingml/2006/table">
            <a:tbl>
              <a:tblPr firstRow="1" bandRow="1"/>
              <a:tblGrid>
                <a:gridCol w="5402543">
                  <a:extLst>
                    <a:ext uri="{9D8B030D-6E8A-4147-A177-3AD203B41FA5}">
                      <a16:colId xmlns:a16="http://schemas.microsoft.com/office/drawing/2014/main" val="3819238701"/>
                    </a:ext>
                  </a:extLst>
                </a:gridCol>
                <a:gridCol w="1487226">
                  <a:extLst>
                    <a:ext uri="{9D8B030D-6E8A-4147-A177-3AD203B41FA5}">
                      <a16:colId xmlns:a16="http://schemas.microsoft.com/office/drawing/2014/main" val="2496711472"/>
                    </a:ext>
                  </a:extLst>
                </a:gridCol>
              </a:tblGrid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iabilities (debts and obligations)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endParaRPr lang="en-US" sz="2300" b="0" i="0" kern="1200" dirty="0">
                        <a:solidFill>
                          <a:srgbClr val="23362A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95901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ncome (amount X number of years needed)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473603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inal expenses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01177"/>
                  </a:ext>
                </a:extLst>
              </a:tr>
              <a:tr h="556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3200" b="1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0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ducation and other goals</a:t>
                      </a:r>
                    </a:p>
                  </a:txBody>
                  <a:tcPr marL="86090" marR="86090" marT="43045" marB="430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23362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86090" marR="86090" marT="43045" marB="43045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95459"/>
                  </a:ext>
                </a:extLst>
              </a:tr>
              <a:tr h="5539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i="0" kern="1200" dirty="0">
                        <a:solidFill>
                          <a:srgbClr val="63646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>
                        <a:solidFill>
                          <a:srgbClr val="636466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336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7807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BE3C4B-2421-957D-17EB-ABEE0C7A4D64}"/>
              </a:ext>
            </a:extLst>
          </p:cNvPr>
          <p:cNvSpPr txBox="1"/>
          <p:nvPr/>
        </p:nvSpPr>
        <p:spPr>
          <a:xfrm>
            <a:off x="700202" y="4238529"/>
            <a:ext cx="5492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000" i="1" dirty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current coverage and assets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A13176-1E9B-4BB2-1D69-D38564EFA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0658"/>
              </p:ext>
            </p:extLst>
          </p:nvPr>
        </p:nvGraphicFramePr>
        <p:xfrm>
          <a:off x="6807691" y="4079329"/>
          <a:ext cx="1833473" cy="44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3473">
                  <a:extLst>
                    <a:ext uri="{9D8B030D-6E8A-4147-A177-3AD203B41FA5}">
                      <a16:colId xmlns:a16="http://schemas.microsoft.com/office/drawing/2014/main" val="1293579821"/>
                    </a:ext>
                  </a:extLst>
                </a:gridCol>
              </a:tblGrid>
              <a:tr h="39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kern="1200" dirty="0">
                          <a:solidFill>
                            <a:srgbClr val="0040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1604"/>
                  </a:ext>
                </a:extLst>
              </a:tr>
            </a:tbl>
          </a:graphicData>
        </a:graphic>
      </p:graphicFrame>
      <p:sp>
        <p:nvSpPr>
          <p:cNvPr id="9" name="Title 4">
            <a:extLst>
              <a:ext uri="{FF2B5EF4-FFF2-40B4-BE49-F238E27FC236}">
                <a16:creationId xmlns:a16="http://schemas.microsoft.com/office/drawing/2014/main" id="{300DA05E-2C3D-DCBA-36A1-D47B4B76F48A}"/>
              </a:ext>
            </a:extLst>
          </p:cNvPr>
          <p:cNvSpPr txBox="1">
            <a:spLocks/>
          </p:cNvSpPr>
          <p:nvPr/>
        </p:nvSpPr>
        <p:spPr>
          <a:xfrm>
            <a:off x="2726160" y="5000663"/>
            <a:ext cx="346703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Total Need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2A710D-C0A5-D594-F0BE-6A877455D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09736"/>
              </p:ext>
            </p:extLst>
          </p:nvPr>
        </p:nvGraphicFramePr>
        <p:xfrm>
          <a:off x="6742840" y="4959099"/>
          <a:ext cx="1590569" cy="516540"/>
        </p:xfrm>
        <a:graphic>
          <a:graphicData uri="http://schemas.openxmlformats.org/drawingml/2006/table">
            <a:tbl>
              <a:tblPr firstRow="1"/>
              <a:tblGrid>
                <a:gridCol w="1590569">
                  <a:extLst>
                    <a:ext uri="{9D8B030D-6E8A-4147-A177-3AD203B41FA5}">
                      <a16:colId xmlns:a16="http://schemas.microsoft.com/office/drawing/2014/main" val="3189206139"/>
                    </a:ext>
                  </a:extLst>
                </a:gridCol>
              </a:tblGrid>
              <a:tr h="516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3362A"/>
                      </a:solidFill>
                      <a:prstDash val="solid"/>
                    </a:lnL>
                    <a:lnR w="38100" cmpd="sng">
                      <a:solidFill>
                        <a:srgbClr val="23362A"/>
                      </a:solidFill>
                      <a:prstDash val="solid"/>
                    </a:lnR>
                    <a:lnT w="38100" cmpd="sng">
                      <a:solidFill>
                        <a:srgbClr val="23362A"/>
                      </a:solidFill>
                      <a:prstDash val="solid"/>
                    </a:lnT>
                    <a:lnB w="38100" cmpd="sng">
                      <a:solidFill>
                        <a:srgbClr val="23362A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67682"/>
                  </a:ext>
                </a:extLst>
              </a:tr>
            </a:tbl>
          </a:graphicData>
        </a:graphic>
      </p:graphicFrame>
      <p:sp>
        <p:nvSpPr>
          <p:cNvPr id="3" name="AutoShape 100" descr="Lightbulb icon indicating activity.">
            <a:extLst>
              <a:ext uri="{FF2B5EF4-FFF2-40B4-BE49-F238E27FC236}">
                <a16:creationId xmlns:a16="http://schemas.microsoft.com/office/drawing/2014/main" id="{E183E034-A220-74F9-9F85-49DC2DE9CE9B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4" name="Picture 3" descr="Paper with hand icon indicating additional resource.">
            <a:extLst>
              <a:ext uri="{FF2B5EF4-FFF2-40B4-BE49-F238E27FC236}">
                <a16:creationId xmlns:a16="http://schemas.microsoft.com/office/drawing/2014/main" id="{AA232AB4-7BA2-E3DE-7916-6DC10EDB0E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20" y="6297250"/>
            <a:ext cx="324952" cy="394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2AAF1F-4493-FC59-AC90-D7E4759F951B}"/>
              </a:ext>
            </a:extLst>
          </p:cNvPr>
          <p:cNvSpPr txBox="1"/>
          <p:nvPr/>
        </p:nvSpPr>
        <p:spPr>
          <a:xfrm>
            <a:off x="1232672" y="6414560"/>
            <a:ext cx="6198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 </a:t>
            </a:r>
          </a:p>
        </p:txBody>
      </p:sp>
    </p:spTree>
    <p:extLst>
      <p:ext uri="{BB962C8B-B14F-4D97-AF65-F5344CB8AC3E}">
        <p14:creationId xmlns:p14="http://schemas.microsoft.com/office/powerpoint/2010/main" val="404942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F9F2DA-9E40-7C43-8611-BD17637F97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8" name="Picture 7" descr="Handout icon.">
            <a:extLst>
              <a:ext uri="{FF2B5EF4-FFF2-40B4-BE49-F238E27FC236}">
                <a16:creationId xmlns:a16="http://schemas.microsoft.com/office/drawing/2014/main" id="{0C5838C5-3D0D-A246-AE96-2AE7EEE8F9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CDFF5-82C0-0E45-B0C5-3101744C3EBD}"/>
              </a:ext>
            </a:extLst>
          </p:cNvPr>
          <p:cNvSpPr txBox="1">
            <a:spLocks/>
          </p:cNvSpPr>
          <p:nvPr/>
        </p:nvSpPr>
        <p:spPr>
          <a:xfrm>
            <a:off x="2175343" y="1666260"/>
            <a:ext cx="6868449" cy="4108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Basic Finance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Consumer Protections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Major Purchases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Planning for the Future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Compensation, Benefits, and Entitlements</a:t>
            </a:r>
          </a:p>
          <a:p>
            <a:pPr marL="237744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Saving and Investing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tabLst>
                <a:tab pos="241300" algn="l"/>
              </a:tabLst>
            </a:pPr>
            <a:endParaRPr lang="en-US" sz="2500" spc="-5" dirty="0">
              <a:solidFill>
                <a:srgbClr val="00407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AB5F8-21FB-2ED8-1007-6D444908B3B1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291594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226DE5-DB46-906C-FED5-466E0A14BD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Insurance Overview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04C9470-41AF-B3E1-8E3C-CAFCF1531E99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3260911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Life Insurance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SGLI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Private Policy </a:t>
            </a:r>
            <a:br>
              <a:rPr lang="en-US" dirty="0">
                <a:solidFill>
                  <a:srgbClr val="1B3867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(Term / Permanent)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Beneficiaries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Auto, Homeowners, Renters, Dental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Review and update your current insurance policies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pic>
        <p:nvPicPr>
          <p:cNvPr id="6" name="Picture 5" descr="Insurance graphic.">
            <a:extLst>
              <a:ext uri="{FF2B5EF4-FFF2-40B4-BE49-F238E27FC236}">
                <a16:creationId xmlns:a16="http://schemas.microsoft.com/office/drawing/2014/main" id="{0790B45E-04BE-B878-9011-51B521BB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32" y="2109998"/>
            <a:ext cx="3353196" cy="26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DBB493-29B5-6DCB-3484-E1523124E6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Estate Planning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E2DBE8-8B76-8BBF-B1C2-DDCE092BC910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Safeguard information and documents while deployed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Review and update important documents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Will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Power of attorney (POA)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Living will or medical directive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Estate planning documents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Beneficiary designations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Guardian for dependents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Trust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Funeral arrangements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/>
                <a:cs typeface="Arial"/>
              </a:rPr>
              <a:t>Additional assistance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pic>
        <p:nvPicPr>
          <p:cNvPr id="6" name="Picture 5" descr="Handout icon.">
            <a:extLst>
              <a:ext uri="{FF2B5EF4-FFF2-40B4-BE49-F238E27FC236}">
                <a16:creationId xmlns:a16="http://schemas.microsoft.com/office/drawing/2014/main" id="{04E463D5-B18B-981D-676D-E319F48B3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444F6D-26F0-EF25-DCE3-014C58D1AF58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Planning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265638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0099A1-D828-4A42-B94E-69821DD030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Compensation, Benefits, and Entitlements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63C363A1-C622-734E-E5DE-DA004DF69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CAF4CF-ECB8-6ED8-87B6-C195B18BCCDC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52903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2C31-3B7D-64D1-879D-E160DFB6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Special Pay and Entitlements</a:t>
            </a:r>
          </a:p>
        </p:txBody>
      </p:sp>
      <p:grpSp>
        <p:nvGrpSpPr>
          <p:cNvPr id="8" name="Group 7" descr="Special Pays table.">
            <a:extLst>
              <a:ext uri="{FF2B5EF4-FFF2-40B4-BE49-F238E27FC236}">
                <a16:creationId xmlns:a16="http://schemas.microsoft.com/office/drawing/2014/main" id="{1C6BB805-976F-69F0-3002-A06083057FE2}"/>
              </a:ext>
            </a:extLst>
          </p:cNvPr>
          <p:cNvGrpSpPr/>
          <p:nvPr/>
        </p:nvGrpSpPr>
        <p:grpSpPr>
          <a:xfrm>
            <a:off x="176982" y="1461133"/>
            <a:ext cx="8710498" cy="4550385"/>
            <a:chOff x="1525210" y="1675209"/>
            <a:chExt cx="7362269" cy="45503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1416CE-0818-ADDC-31EF-4B8172ED4B61}"/>
                </a:ext>
              </a:extLst>
            </p:cNvPr>
            <p:cNvGrpSpPr/>
            <p:nvPr/>
          </p:nvGrpSpPr>
          <p:grpSpPr>
            <a:xfrm>
              <a:off x="1525210" y="1689448"/>
              <a:ext cx="7349702" cy="4536146"/>
              <a:chOff x="873161" y="1689448"/>
              <a:chExt cx="7808566" cy="453614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DA536C6-EDCC-ACC7-135F-9998F1EEFB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161" y="1689448"/>
                <a:ext cx="7808565" cy="426830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0E0C1F-BCF1-58C0-E547-63C8C770E75A}"/>
                  </a:ext>
                </a:extLst>
              </p:cNvPr>
              <p:cNvSpPr txBox="1"/>
              <p:nvPr/>
            </p:nvSpPr>
            <p:spPr>
              <a:xfrm>
                <a:off x="896015" y="2274557"/>
                <a:ext cx="498348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Hostile Fire Pay / Imminent Danger Pay </a:t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(HFP / IDP)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9B2820-3E15-131B-1572-19CABA7D864D}"/>
                  </a:ext>
                </a:extLst>
              </p:cNvPr>
              <p:cNvSpPr txBox="1"/>
              <p:nvPr/>
            </p:nvSpPr>
            <p:spPr>
              <a:xfrm>
                <a:off x="5985933" y="2422728"/>
                <a:ext cx="269579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$225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21FA0-87DC-B71A-5717-686FA7C85C3F}"/>
                  </a:ext>
                </a:extLst>
              </p:cNvPr>
              <p:cNvSpPr txBox="1"/>
              <p:nvPr/>
            </p:nvSpPr>
            <p:spPr>
              <a:xfrm>
                <a:off x="893923" y="3135786"/>
                <a:ext cx="457610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Family Separation Allowance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63FF11-9578-EAE0-E057-1D0142610367}"/>
                  </a:ext>
                </a:extLst>
              </p:cNvPr>
              <p:cNvSpPr txBox="1"/>
              <p:nvPr/>
            </p:nvSpPr>
            <p:spPr>
              <a:xfrm>
                <a:off x="893924" y="3890296"/>
                <a:ext cx="457610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Hardship Duty Pay (HDP)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2015A2-22A2-36E5-BF4E-032F6F182FA4}"/>
                  </a:ext>
                </a:extLst>
              </p:cNvPr>
              <p:cNvSpPr txBox="1"/>
              <p:nvPr/>
            </p:nvSpPr>
            <p:spPr>
              <a:xfrm>
                <a:off x="895829" y="4650960"/>
                <a:ext cx="457610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Per Diem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605A40-BA2E-61B0-9B60-627D79175ADE}"/>
                  </a:ext>
                </a:extLst>
              </p:cNvPr>
              <p:cNvSpPr txBox="1"/>
              <p:nvPr/>
            </p:nvSpPr>
            <p:spPr>
              <a:xfrm>
                <a:off x="895830" y="5381291"/>
                <a:ext cx="492254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Combat Zone Tax Exclusion (CZTE)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37AA66-5F4B-4064-9B93-21C0E061F860}"/>
                  </a:ext>
                </a:extLst>
              </p:cNvPr>
              <p:cNvSpPr txBox="1"/>
              <p:nvPr/>
            </p:nvSpPr>
            <p:spPr>
              <a:xfrm>
                <a:off x="5985933" y="3154046"/>
                <a:ext cx="2695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$250*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427435-6AD3-1170-D354-E222FD7D685A}"/>
                  </a:ext>
                </a:extLst>
              </p:cNvPr>
              <p:cNvSpPr txBox="1"/>
              <p:nvPr/>
            </p:nvSpPr>
            <p:spPr>
              <a:xfrm>
                <a:off x="5985933" y="3918550"/>
                <a:ext cx="2695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$50 – $150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F6C57DD-04F8-1504-61A2-431A8FE5BB88}"/>
                  </a:ext>
                </a:extLst>
              </p:cNvPr>
              <p:cNvSpPr txBox="1"/>
              <p:nvPr/>
            </p:nvSpPr>
            <p:spPr>
              <a:xfrm>
                <a:off x="5985933" y="4650960"/>
                <a:ext cx="269579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kern="1200" cap="none" spc="0" normalizeH="0" baseline="0" noProof="0" dirty="0">
                    <a:ln>
                      <a:noFill/>
                    </a:ln>
                    <a:solidFill>
                      <a:srgbClr val="00407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Variable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999994-7660-F9C2-63F8-0D40154CD581}"/>
                  </a:ext>
                </a:extLst>
              </p:cNvPr>
              <p:cNvSpPr txBox="1"/>
              <p:nvPr/>
            </p:nvSpPr>
            <p:spPr>
              <a:xfrm>
                <a:off x="5985933" y="5240709"/>
                <a:ext cx="269579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 IRS Guidelines</a:t>
                </a:r>
                <a:endParaRPr kumimoji="0" lang="en-US" sz="2000" b="1" i="0" u="none" kern="1200" cap="none" spc="0" normalizeH="0" baseline="0" noProof="0" dirty="0">
                  <a:ln>
                    <a:noFill/>
                  </a:ln>
                  <a:solidFill>
                    <a:srgbClr val="00407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E5597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EBD41-3948-0020-8AE4-A9B765E8AA4E}"/>
                </a:ext>
              </a:extLst>
            </p:cNvPr>
            <p:cNvSpPr txBox="1"/>
            <p:nvPr/>
          </p:nvSpPr>
          <p:spPr>
            <a:xfrm>
              <a:off x="2429660" y="1675209"/>
              <a:ext cx="253737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kern="1200" cap="none" spc="0" normalizeH="0" baseline="0" noProof="0" dirty="0">
                  <a:ln>
                    <a:noFill/>
                  </a:ln>
                  <a:solidFill>
                    <a:srgbClr val="EDB21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Special Pay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1F6D25-A0F9-8D36-BAC8-29284FDFEB75}"/>
                </a:ext>
              </a:extLst>
            </p:cNvPr>
            <p:cNvSpPr txBox="1"/>
            <p:nvPr/>
          </p:nvSpPr>
          <p:spPr>
            <a:xfrm>
              <a:off x="6350101" y="1707049"/>
              <a:ext cx="253737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kern="1200" cap="none" spc="0" normalizeH="0" baseline="0" noProof="0" dirty="0">
                  <a:ln>
                    <a:noFill/>
                  </a:ln>
                  <a:solidFill>
                    <a:srgbClr val="EDB21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Monthly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AD085AC-D9BC-CE3A-61E7-6C6AF021D3CA}"/>
              </a:ext>
            </a:extLst>
          </p:cNvPr>
          <p:cNvSpPr txBox="1"/>
          <p:nvPr/>
        </p:nvSpPr>
        <p:spPr>
          <a:xfrm>
            <a:off x="808601" y="6414560"/>
            <a:ext cx="572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https://www.dcms.uscg.mil/ppc/mas/rates</a:t>
            </a:r>
            <a:endParaRPr lang="en-US" sz="120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EF939-D102-F934-E63D-35EFAF145D0C}"/>
              </a:ext>
            </a:extLst>
          </p:cNvPr>
          <p:cNvSpPr txBox="1"/>
          <p:nvPr/>
        </p:nvSpPr>
        <p:spPr>
          <a:xfrm>
            <a:off x="6998411" y="5806696"/>
            <a:ext cx="206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87810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2DE636-E9A3-8DD1-EB04-CB036D9C38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TRICARE Overview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1FDA1C0-F17B-E078-8EEF-C91EF4E42A99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options and benefits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</a:rPr>
              <a:t>DEERS enrollment requirement</a:t>
            </a:r>
            <a:endParaRPr lang="en-US" altLang="en-US" sz="250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member considerations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1B3867"/>
                </a:solidFill>
              </a:rPr>
              <a:t>Eligible for Reserve Select coverage</a:t>
            </a:r>
            <a:endParaRPr lang="en-US" altLang="en-US" sz="2000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on Title 10 Orders, will receive Active Duty TRICARE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1B3867"/>
                </a:solidFill>
              </a:rPr>
              <a:t>Keep or pause civilian employer coverage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pic>
        <p:nvPicPr>
          <p:cNvPr id="6" name="Picture 5" descr="Handout icon.">
            <a:extLst>
              <a:ext uri="{FF2B5EF4-FFF2-40B4-BE49-F238E27FC236}">
                <a16:creationId xmlns:a16="http://schemas.microsoft.com/office/drawing/2014/main" id="{7F3F2365-0620-243F-26D8-C98BCD97A0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E10BC-161D-BF52-FB89-AF813CE0082F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TRICARE Overview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274025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1404B4-E5A3-801B-1A00-527861E439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Survivor Benefits</a:t>
            </a:r>
          </a:p>
        </p:txBody>
      </p:sp>
      <p:pic>
        <p:nvPicPr>
          <p:cNvPr id="6" name="Picture 5" descr="Handout icon.">
            <a:extLst>
              <a:ext uri="{FF2B5EF4-FFF2-40B4-BE49-F238E27FC236}">
                <a16:creationId xmlns:a16="http://schemas.microsoft.com/office/drawing/2014/main" id="{80C03689-2BB6-26FE-31F7-6B84CE00B5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2B7A2-8847-0D3E-9343-90AE430707C3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Benefits Overview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BD2CBE-5DBF-D79E-A7AF-330A6EE60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951" y="1666260"/>
            <a:ext cx="6854920" cy="4717543"/>
          </a:xfrm>
        </p:spPr>
        <p:txBody>
          <a:bodyPr>
            <a:normAutofit/>
          </a:bodyPr>
          <a:lstStyle/>
          <a:p>
            <a:pPr marL="127017" marR="5080" lvl="0" indent="0">
              <a:spcBef>
                <a:spcPts val="500"/>
              </a:spcBef>
              <a:buNone/>
              <a:tabLst>
                <a:tab pos="697865" algn="l"/>
                <a:tab pos="698500" algn="l"/>
              </a:tabLst>
            </a:pPr>
            <a:r>
              <a:rPr 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Gratuity</a:t>
            </a:r>
            <a:b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death gratuity is a lump-sum payment of $100,000 to beneficiaries designated by the Service member.</a:t>
            </a:r>
          </a:p>
          <a:p>
            <a:pPr marL="127017" marR="5080" lvl="0" indent="0">
              <a:spcBef>
                <a:spcPts val="500"/>
              </a:spcBef>
              <a:buNone/>
              <a:tabLst>
                <a:tab pos="697865" algn="l"/>
                <a:tab pos="698500" algn="l"/>
              </a:tabLst>
            </a:pPr>
            <a:b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 Benefit Plan (SBP)</a:t>
            </a:r>
            <a:br>
              <a:rPr 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Surviving spouses or children of Service members who die in the line of duty while on Active Duty may be entitled to SBP payments. </a:t>
            </a:r>
          </a:p>
          <a:p>
            <a:pPr marL="127017" marR="5080" lvl="0" indent="0">
              <a:spcBef>
                <a:spcPts val="500"/>
              </a:spcBef>
              <a:buNone/>
              <a:tabLst>
                <a:tab pos="697865" algn="l"/>
                <a:tab pos="698500" algn="l"/>
              </a:tabLst>
            </a:pPr>
            <a:b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  <a:b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payments are paid to a spouse with children of the deceased Service member under the age of 16, or disabled children in their care who meet the eligibility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13648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51C06C-29C5-A826-9E0C-ED19B06DBB1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Saving and Investing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7EFFEC38-E429-EE34-8074-CAC9CE1C9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B7E4E3-11E3-493D-35D0-B8FD3A2D26AA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195013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5317B4-F58D-EA26-CA92-9B225EB226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Emergency Fund Tips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73AF6A6-78D3-90AB-2364-BBAFC127B428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Strive to save and maintain 3-6 months of living expenses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savings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</a:rPr>
              <a:t>Keep funds accessible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EMERGENCIES ONLY!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  <p:grpSp>
        <p:nvGrpSpPr>
          <p:cNvPr id="6" name="Group 5" descr="Graphic depicting examples of what might be considered an &quot;Emergency&quot; and &quot;Not an emergency&quot;.">
            <a:extLst>
              <a:ext uri="{FF2B5EF4-FFF2-40B4-BE49-F238E27FC236}">
                <a16:creationId xmlns:a16="http://schemas.microsoft.com/office/drawing/2014/main" id="{A29FD1D1-E33D-6304-2099-AEDACF6591CF}"/>
              </a:ext>
            </a:extLst>
          </p:cNvPr>
          <p:cNvGrpSpPr/>
          <p:nvPr/>
        </p:nvGrpSpPr>
        <p:grpSpPr>
          <a:xfrm>
            <a:off x="2440642" y="3772688"/>
            <a:ext cx="6273052" cy="2036441"/>
            <a:chOff x="1414728" y="3678559"/>
            <a:chExt cx="6926382" cy="2199676"/>
          </a:xfrm>
        </p:grpSpPr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833C2730-6EFB-7F4D-D189-4316F8423374}"/>
                </a:ext>
              </a:extLst>
            </p:cNvPr>
            <p:cNvSpPr txBox="1">
              <a:spLocks/>
            </p:cNvSpPr>
            <p:nvPr/>
          </p:nvSpPr>
          <p:spPr>
            <a:xfrm>
              <a:off x="1455188" y="3678559"/>
              <a:ext cx="3233770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76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rgbClr val="004071"/>
                  </a:solidFill>
                  <a:latin typeface="Arial" pitchFamily="2" charset="0"/>
                  <a:ea typeface="+mj-ea"/>
                  <a:cs typeface="+mj-cs"/>
                </a:defRPr>
              </a:lvl1pPr>
            </a:lstStyle>
            <a:p>
              <a:pPr algn="ctr" defTabSz="914400">
                <a:defRPr/>
              </a:pPr>
              <a:r>
                <a:rPr lang="en-US" sz="2500" dirty="0">
                  <a:solidFill>
                    <a:srgbClr val="FF0000"/>
                  </a:solidFill>
                </a:rPr>
                <a:t>Emergency</a:t>
              </a:r>
            </a:p>
          </p:txBody>
        </p:sp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855F43DB-6AD7-7630-8C34-02E05F68F914}"/>
                </a:ext>
              </a:extLst>
            </p:cNvPr>
            <p:cNvSpPr txBox="1">
              <a:spLocks/>
            </p:cNvSpPr>
            <p:nvPr/>
          </p:nvSpPr>
          <p:spPr>
            <a:xfrm>
              <a:off x="5107341" y="3686510"/>
              <a:ext cx="323376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766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>
                  <a:solidFill>
                    <a:srgbClr val="004071"/>
                  </a:solidFill>
                  <a:latin typeface="Arial" pitchFamily="2" charset="0"/>
                  <a:ea typeface="+mj-ea"/>
                  <a:cs typeface="+mj-cs"/>
                </a:defRPr>
              </a:lvl1pPr>
            </a:lstStyle>
            <a:p>
              <a:pPr algn="ctr" defTabSz="914400">
                <a:defRPr/>
              </a:pPr>
              <a:r>
                <a:rPr lang="en-US" sz="2500" dirty="0">
                  <a:solidFill>
                    <a:srgbClr val="1B3867"/>
                  </a:solidFill>
                </a:rPr>
                <a:t>Not an emergency</a:t>
              </a:r>
            </a:p>
          </p:txBody>
        </p:sp>
        <p:pic>
          <p:nvPicPr>
            <p:cNvPr id="9" name="Picture 8" descr="Graphic depicting examples of what might be considered an &quot;Emergency&quot; and &quot;Not an emergency&quot;.">
              <a:extLst>
                <a:ext uri="{FF2B5EF4-FFF2-40B4-BE49-F238E27FC236}">
                  <a16:creationId xmlns:a16="http://schemas.microsoft.com/office/drawing/2014/main" id="{6EA228EB-4E61-EB22-7DC4-5294072C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728" y="4800331"/>
              <a:ext cx="6493878" cy="1077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804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EB5D67-F6BE-128C-0637-F848F0AD88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Savings Deposit Program (SDP)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095D3C0-B4F1-2AA5-9CDA-2F6F6E4E136B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Deployed to designated combat zone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</a:rPr>
              <a:t>Deposit up to $10,000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10% annually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1B3867"/>
                </a:solidFill>
              </a:rPr>
              <a:t>Emergency (CO approval required)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direct deposit after 120 days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1B3867"/>
                </a:solidFill>
              </a:rPr>
              <a:t>Contact Pay and Personnel</a:t>
            </a:r>
            <a:endParaRPr lang="en-US" altLang="en-US" sz="2000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398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CC33B7-57DA-5999-C2C5-DD0D51E52F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Calculate Your Earnings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6FE87B-9272-3BC5-1BE7-9F870218FB3E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497516" cy="45833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Deposit Program (SDP)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your earnings</a:t>
            </a:r>
          </a:p>
          <a:p>
            <a:pPr marL="694944" lvl="1" indent="-2286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 the average monthly balance by 0.0083 (10% ÷ 12)</a:t>
            </a:r>
          </a:p>
          <a:p>
            <a:pPr marL="237744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694944" lvl="1" indent="-2286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average monthly balance is $3,000</a:t>
            </a:r>
          </a:p>
          <a:p>
            <a:pPr lvl="1"/>
            <a:endParaRPr lang="en-US" sz="2000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0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$3,000 x 0.0083 = $25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b="0" dirty="0">
              <a:solidFill>
                <a:srgbClr val="1B3867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en-US" sz="2000" b="0" dirty="0">
                <a:solidFill>
                  <a:srgbClr val="1B3867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earned $25 that month</a:t>
            </a:r>
            <a:endParaRPr lang="en-US" sz="2000" b="0" dirty="0">
              <a:solidFill>
                <a:srgbClr val="1B3867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3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AFC24E-A36C-BE96-2439-93393EC737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Basic Finance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69F85AF8-357F-56D1-D1C9-9E579FB473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4230EE-0F60-F9B1-3341-DE868F6B50E4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1926302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2C31-3B7D-64D1-879D-E160DFB6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Thrift Savings Plan (TSP)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0D3FAA4-6160-9B10-72CD-2665B2CD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1" y="1577640"/>
            <a:ext cx="7812291" cy="1429749"/>
          </a:xfrm>
        </p:spPr>
        <p:txBody>
          <a:bodyPr>
            <a:normAutofit/>
          </a:bodyPr>
          <a:lstStyle/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 Zone Tax Exclusion (CZTE) and </a:t>
            </a:r>
            <a:b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 benefits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</a:rPr>
              <a:t>Reserve must coordinate contributions</a:t>
            </a:r>
          </a:p>
        </p:txBody>
      </p:sp>
      <p:graphicFrame>
        <p:nvGraphicFramePr>
          <p:cNvPr id="7" name="Table 6" descr="TSP graphic.">
            <a:extLst>
              <a:ext uri="{FF2B5EF4-FFF2-40B4-BE49-F238E27FC236}">
                <a16:creationId xmlns:a16="http://schemas.microsoft.com/office/drawing/2014/main" id="{4B568C4D-7D87-1D2E-B8A5-AF82AE2E6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53789"/>
              </p:ext>
            </p:extLst>
          </p:nvPr>
        </p:nvGraphicFramePr>
        <p:xfrm>
          <a:off x="646126" y="3007389"/>
          <a:ext cx="7821060" cy="680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2780">
                  <a:extLst>
                    <a:ext uri="{9D8B030D-6E8A-4147-A177-3AD203B41FA5}">
                      <a16:colId xmlns:a16="http://schemas.microsoft.com/office/drawing/2014/main" val="88895637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33660996"/>
                    </a:ext>
                  </a:extLst>
                </a:gridCol>
              </a:tblGrid>
              <a:tr h="680290">
                <a:tc>
                  <a:txBody>
                    <a:bodyPr/>
                    <a:lstStyle/>
                    <a:p>
                      <a:pPr algn="l"/>
                      <a:r>
                        <a:rPr lang="en-US" sz="2000" b="0" i="1" dirty="0">
                          <a:solidFill>
                            <a:srgbClr val="1B386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maximize your retirement savings while deployed in 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0" i="1" dirty="0">
                        <a:solidFill>
                          <a:srgbClr val="1B386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20660"/>
                  </a:ext>
                </a:extLst>
              </a:tr>
            </a:tbl>
          </a:graphicData>
        </a:graphic>
      </p:graphicFrame>
      <p:graphicFrame>
        <p:nvGraphicFramePr>
          <p:cNvPr id="3" name="Table 2" descr="TSP graphic.">
            <a:extLst>
              <a:ext uri="{FF2B5EF4-FFF2-40B4-BE49-F238E27FC236}">
                <a16:creationId xmlns:a16="http://schemas.microsoft.com/office/drawing/2014/main" id="{ECFDB85C-80A8-3075-261A-6730C2935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37994"/>
              </p:ext>
            </p:extLst>
          </p:nvPr>
        </p:nvGraphicFramePr>
        <p:xfrm>
          <a:off x="646126" y="3683257"/>
          <a:ext cx="7821060" cy="2365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8506">
                  <a:extLst>
                    <a:ext uri="{9D8B030D-6E8A-4147-A177-3AD203B41FA5}">
                      <a16:colId xmlns:a16="http://schemas.microsoft.com/office/drawing/2014/main" val="888956375"/>
                    </a:ext>
                  </a:extLst>
                </a:gridCol>
                <a:gridCol w="1912554">
                  <a:extLst>
                    <a:ext uri="{9D8B030D-6E8A-4147-A177-3AD203B41FA5}">
                      <a16:colId xmlns:a16="http://schemas.microsoft.com/office/drawing/2014/main" val="1433501576"/>
                    </a:ext>
                  </a:extLst>
                </a:gridCol>
              </a:tblGrid>
              <a:tr h="453319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 Elective Deferrals (Roth)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$23,000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14476"/>
                  </a:ext>
                </a:extLst>
              </a:tr>
              <a:tr h="575381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 Contributions Limits (Traditional) + any 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sng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$46,000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73211"/>
                  </a:ext>
                </a:extLst>
              </a:tr>
              <a:tr h="432119">
                <a:tc>
                  <a:txBody>
                    <a:bodyPr/>
                    <a:lstStyle/>
                    <a:p>
                      <a:pPr algn="r"/>
                      <a:r>
                        <a:rPr lang="en-US" sz="2000" b="1" i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$69,000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305568"/>
                  </a:ext>
                </a:extLst>
              </a:tr>
              <a:tr h="432119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Roth or Traditional IRA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sng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  $7,000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65537"/>
                  </a:ext>
                </a:extLst>
              </a:tr>
              <a:tr h="461716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Retirement Savings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1B38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$76,000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989804"/>
                  </a:ext>
                </a:extLst>
              </a:tr>
            </a:tbl>
          </a:graphicData>
        </a:graphic>
      </p:graphicFrame>
      <p:pic>
        <p:nvPicPr>
          <p:cNvPr id="4" name="Picture 3" descr="Paper with hand icon indicating additional resource.">
            <a:extLst>
              <a:ext uri="{FF2B5EF4-FFF2-40B4-BE49-F238E27FC236}">
                <a16:creationId xmlns:a16="http://schemas.microsoft.com/office/drawing/2014/main" id="{8C796A37-386B-BE32-13FF-92C5F340D8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EA37D-07E5-0CCE-385A-CE0C74F1861B}"/>
              </a:ext>
            </a:extLst>
          </p:cNvPr>
          <p:cNvSpPr txBox="1"/>
          <p:nvPr/>
        </p:nvSpPr>
        <p:spPr>
          <a:xfrm>
            <a:off x="808601" y="6414560"/>
            <a:ext cx="572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Thrift Savings Plan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82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944273-8735-729F-B733-968DDC6A7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119870"/>
            <a:ext cx="9144000" cy="6182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071"/>
                </a:solidFill>
                <a:latin typeface="Arial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4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itchFamily="2" charset="0"/>
                <a:ea typeface="+mj-ea"/>
                <a:cs typeface="+mj-cs"/>
              </a:rPr>
              <a:t>Summary and Resources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B3867"/>
              </a:solidFill>
              <a:effectLst/>
              <a:uLnTx/>
              <a:uFillTx/>
              <a:latin typeface="Arial" pitchFamily="2" charset="0"/>
              <a:ea typeface="+mj-ea"/>
              <a:cs typeface="+mj-cs"/>
            </a:endParaRPr>
          </a:p>
        </p:txBody>
      </p:sp>
      <p:pic>
        <p:nvPicPr>
          <p:cNvPr id="2" name="Picture 1" descr="Paper with hand icon indicating additional resource.">
            <a:extLst>
              <a:ext uri="{FF2B5EF4-FFF2-40B4-BE49-F238E27FC236}">
                <a16:creationId xmlns:a16="http://schemas.microsoft.com/office/drawing/2014/main" id="{3BBA87E5-9090-23D3-021C-8D55301F26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D3CD9-2D5F-FC50-2B74-D5504EA25E32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Available</a:t>
            </a:r>
          </a:p>
        </p:txBody>
      </p:sp>
    </p:spTree>
    <p:extLst>
      <p:ext uri="{BB962C8B-B14F-4D97-AF65-F5344CB8AC3E}">
        <p14:creationId xmlns:p14="http://schemas.microsoft.com/office/powerpoint/2010/main" val="4003799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CE9295-4650-E8CC-9625-0675DE1EA7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261682-76E5-A940-68C0-A344CE53B707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</a:rPr>
              <a:t>Best wishes for a safe and financially productive deployment!</a:t>
            </a: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  <a:tabLst>
                <a:tab pos="241300" algn="l"/>
              </a:tabLst>
            </a:pPr>
            <a:r>
              <a:rPr lang="en-US" b="0" dirty="0">
                <a:solidFill>
                  <a:srgbClr val="1B3867"/>
                </a:solidFill>
                <a:latin typeface="Arial"/>
                <a:cs typeface="Arial"/>
              </a:rPr>
              <a:t>Let’s wrap up all the topics we talked about today:</a:t>
            </a:r>
            <a:endParaRPr lang="en-US" b="0" dirty="0">
              <a:solidFill>
                <a:srgbClr val="1B3867"/>
              </a:solidFill>
              <a:cs typeface="Arial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</a:rPr>
              <a:t>Basic Finance</a:t>
            </a:r>
            <a:endParaRPr lang="en-US" sz="2000" dirty="0">
              <a:solidFill>
                <a:srgbClr val="1B3867"/>
              </a:solidFill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</a:rPr>
              <a:t>Consumer Protections</a:t>
            </a: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  <a:cs typeface="Arial" pitchFamily="2" charset="0"/>
              </a:rPr>
              <a:t>Major Purchases</a:t>
            </a: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</a:rPr>
              <a:t>Planning for the Future</a:t>
            </a:r>
            <a:endParaRPr lang="en-US" sz="2000" dirty="0">
              <a:solidFill>
                <a:srgbClr val="1B3867"/>
              </a:solidFill>
              <a:cs typeface="Arial" pitchFamily="2" charset="0"/>
            </a:endParaRP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</a:rPr>
              <a:t>Compensation, Benefits, and Entitlements</a:t>
            </a:r>
          </a:p>
          <a:p>
            <a:pPr marL="694690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2000" dirty="0">
                <a:solidFill>
                  <a:srgbClr val="1B3867"/>
                </a:solidFill>
                <a:cs typeface="Arial" pitchFamily="2" charset="0"/>
              </a:rPr>
              <a:t>Saving and Investing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9999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E814F8-A95B-4973-5CE6-573186EA2A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1E7B77-B3F4-50CA-56CD-D00C559A4A84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810934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 and Handouts</a:t>
            </a: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Education and Support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Financial Specialists (CFSs)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Financial Managers (PFMs)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Health, Safety and Work-Life (HSWL) Regional Practice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1B3867"/>
                </a:solidFill>
              </a:rPr>
              <a:t>Legal assistance office</a:t>
            </a:r>
            <a:endParaRPr lang="en-US" altLang="en-US" sz="2000" b="0" dirty="0">
              <a:solidFill>
                <a:srgbClr val="1B38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 Guard Mutual Assistance (CGMA)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 SUPRT Money Coach</a:t>
            </a:r>
            <a:endParaRPr lang="en-US" altLang="en-US" sz="2000" b="0" strike="sngStrike" dirty="0">
              <a:solidFill>
                <a:srgbClr val="1B3867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indent="-228600" eaLnBrk="0" fontAlgn="t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Literacy Mobile Apps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 Guard Work-Life mobile app</a:t>
            </a:r>
          </a:p>
          <a:p>
            <a:pPr marL="694944" lvl="1" indent="-228600" eaLnBrk="0" fontAlgn="t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FINRED </a:t>
            </a:r>
            <a:r>
              <a:rPr lang="en-US" altLang="en-US" sz="2000" b="0" dirty="0" err="1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Sen$e</a:t>
            </a:r>
            <a:r>
              <a:rPr lang="en-US" altLang="en-US" sz="2000" b="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endParaRPr lang="en-US" dirty="0">
              <a:solidFill>
                <a:srgbClr val="1B38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421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2FE4340-C5D3-D94E-87B1-3214E7CFB4FD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598212" y="3158970"/>
            <a:ext cx="7545788" cy="175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</a:p>
          <a:p>
            <a:pPr marL="0" marR="0" lvl="0" indent="0" algn="ctr" defTabSz="457200" rtl="0" eaLnBrk="1" fontAlgn="auto" latinLnBrk="0" hangingPunct="1">
              <a:lnSpc>
                <a:spcPts val="39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-5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69EF36E-9F77-B142-A259-C62B85505A96}"/>
              </a:ext>
            </a:extLst>
          </p:cNvPr>
          <p:cNvSpPr txBox="1"/>
          <p:nvPr/>
        </p:nvSpPr>
        <p:spPr>
          <a:xfrm>
            <a:off x="1720093" y="6446138"/>
            <a:ext cx="3792772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The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appearance </a:t>
            </a: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of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U.S. Department of Homeland Security (DHS)</a:t>
            </a:r>
          </a:p>
          <a:p>
            <a:pPr marL="12700">
              <a:spcBef>
                <a:spcPts val="100"/>
              </a:spcBef>
            </a:pP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visual information does </a:t>
            </a:r>
            <a:r>
              <a:rPr lang="en-US" sz="900" dirty="0">
                <a:solidFill>
                  <a:srgbClr val="1B3867"/>
                </a:solidFill>
                <a:latin typeface="Arial"/>
                <a:cs typeface="Arial"/>
              </a:rPr>
              <a:t>not imply or </a:t>
            </a:r>
            <a:r>
              <a:rPr lang="en-US" sz="900" spc="-5" dirty="0">
                <a:solidFill>
                  <a:srgbClr val="1B3867"/>
                </a:solidFill>
                <a:latin typeface="Arial"/>
                <a:cs typeface="Arial"/>
              </a:rPr>
              <a:t>constitute DHS endorsement.</a:t>
            </a:r>
            <a:endParaRPr lang="en-US" sz="900" dirty="0">
              <a:solidFill>
                <a:srgbClr val="1B38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08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4F9A-3B6C-E7F1-520E-9435B9AC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Setting Financial Goals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BCBE25F-DDB8-5715-8CF5-48384686B57C}"/>
              </a:ext>
            </a:extLst>
          </p:cNvPr>
          <p:cNvSpPr txBox="1">
            <a:spLocks/>
          </p:cNvSpPr>
          <p:nvPr/>
        </p:nvSpPr>
        <p:spPr>
          <a:xfrm>
            <a:off x="1094641" y="1577641"/>
            <a:ext cx="7798635" cy="4719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the financial goals you set before deployment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financial goals would you like to achieve during this deployment?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need to save for emergencies or a new car or maybe pay off debt?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necessary, set new or additional S.M.A.R.T. goals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1" u="sng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1" u="sng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easurable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1" u="sng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chievable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1" u="sng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elevant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b="1" u="sng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ime-bound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your goals and determine how much you need to save monthly to achieve your goals</a:t>
            </a:r>
          </a:p>
        </p:txBody>
      </p:sp>
      <p:sp>
        <p:nvSpPr>
          <p:cNvPr id="4" name="AutoShape 100" descr="Lightbulb icon indicating activity.">
            <a:extLst>
              <a:ext uri="{FF2B5EF4-FFF2-40B4-BE49-F238E27FC236}">
                <a16:creationId xmlns:a16="http://schemas.microsoft.com/office/drawing/2014/main" id="{0C58E495-422D-33C1-9E76-BE05954781CA}"/>
              </a:ext>
            </a:extLst>
          </p:cNvPr>
          <p:cNvSpPr>
            <a:spLocks/>
          </p:cNvSpPr>
          <p:nvPr/>
        </p:nvSpPr>
        <p:spPr bwMode="auto">
          <a:xfrm>
            <a:off x="473957" y="6281475"/>
            <a:ext cx="334645" cy="339090"/>
          </a:xfrm>
          <a:custGeom>
            <a:avLst/>
            <a:gdLst>
              <a:gd name="T0" fmla="+- 0 3448 3357"/>
              <a:gd name="T1" fmla="*/ T0 w 527"/>
              <a:gd name="T2" fmla="+- 0 -934 -1181"/>
              <a:gd name="T3" fmla="*/ -934 h 534"/>
              <a:gd name="T4" fmla="+- 0 3439 3357"/>
              <a:gd name="T5" fmla="*/ T4 w 527"/>
              <a:gd name="T6" fmla="+- 0 -934 -1181"/>
              <a:gd name="T7" fmla="*/ -934 h 534"/>
              <a:gd name="T8" fmla="+- 0 3357 3357"/>
              <a:gd name="T9" fmla="*/ T8 w 527"/>
              <a:gd name="T10" fmla="+- 0 -919 -1181"/>
              <a:gd name="T11" fmla="*/ -919 h 534"/>
              <a:gd name="T12" fmla="+- 0 3455 3357"/>
              <a:gd name="T13" fmla="*/ T12 w 527"/>
              <a:gd name="T14" fmla="+- 0 -910 -1181"/>
              <a:gd name="T15" fmla="*/ -910 h 534"/>
              <a:gd name="T16" fmla="+- 0 3506 3357"/>
              <a:gd name="T17" fmla="*/ T16 w 527"/>
              <a:gd name="T18" fmla="+- 0 -1055 -1181"/>
              <a:gd name="T19" fmla="*/ -1055 h 534"/>
              <a:gd name="T20" fmla="+- 0 3455 3357"/>
              <a:gd name="T21" fmla="*/ T20 w 527"/>
              <a:gd name="T22" fmla="+- 0 -1106 -1181"/>
              <a:gd name="T23" fmla="*/ -1106 h 534"/>
              <a:gd name="T24" fmla="+- 0 3428 3357"/>
              <a:gd name="T25" fmla="*/ T24 w 527"/>
              <a:gd name="T26" fmla="+- 0 -1087 -1181"/>
              <a:gd name="T27" fmla="*/ -1087 h 534"/>
              <a:gd name="T28" fmla="+- 0 3489 3357"/>
              <a:gd name="T29" fmla="*/ T28 w 527"/>
              <a:gd name="T30" fmla="+- 0 -1031 -1181"/>
              <a:gd name="T31" fmla="*/ -1031 h 534"/>
              <a:gd name="T32" fmla="+- 0 3504 3357"/>
              <a:gd name="T33" fmla="*/ T32 w 527"/>
              <a:gd name="T34" fmla="+- 0 -1036 -1181"/>
              <a:gd name="T35" fmla="*/ -1036 h 534"/>
              <a:gd name="T36" fmla="+- 0 3629 3357"/>
              <a:gd name="T37" fmla="*/ T36 w 527"/>
              <a:gd name="T38" fmla="+- 0 -1181 -1181"/>
              <a:gd name="T39" fmla="*/ -1181 h 534"/>
              <a:gd name="T40" fmla="+- 0 3612 3357"/>
              <a:gd name="T41" fmla="*/ T40 w 527"/>
              <a:gd name="T42" fmla="+- 0 -1084 -1181"/>
              <a:gd name="T43" fmla="*/ -1084 h 534"/>
              <a:gd name="T44" fmla="+- 0 3766 3357"/>
              <a:gd name="T45" fmla="*/ T44 w 527"/>
              <a:gd name="T46" fmla="+- 0 -912 -1181"/>
              <a:gd name="T47" fmla="*/ -912 h 534"/>
              <a:gd name="T48" fmla="+- 0 3735 3357"/>
              <a:gd name="T49" fmla="*/ T48 w 527"/>
              <a:gd name="T50" fmla="+- 0 -1000 -1181"/>
              <a:gd name="T51" fmla="*/ -1000 h 534"/>
              <a:gd name="T52" fmla="+- 0 3696 3357"/>
              <a:gd name="T53" fmla="*/ T52 w 527"/>
              <a:gd name="T54" fmla="+- 0 -826 -1181"/>
              <a:gd name="T55" fmla="*/ -826 h 534"/>
              <a:gd name="T56" fmla="+- 0 3660 3357"/>
              <a:gd name="T57" fmla="*/ T56 w 527"/>
              <a:gd name="T58" fmla="+- 0 -783 -1181"/>
              <a:gd name="T59" fmla="*/ -783 h 534"/>
              <a:gd name="T60" fmla="+- 0 3657 3357"/>
              <a:gd name="T61" fmla="*/ T60 w 527"/>
              <a:gd name="T62" fmla="+- 0 -709 -1181"/>
              <a:gd name="T63" fmla="*/ -709 h 534"/>
              <a:gd name="T64" fmla="+- 0 3640 3357"/>
              <a:gd name="T65" fmla="*/ T64 w 527"/>
              <a:gd name="T66" fmla="+- 0 -683 -1181"/>
              <a:gd name="T67" fmla="*/ -683 h 534"/>
              <a:gd name="T68" fmla="+- 0 3597 3357"/>
              <a:gd name="T69" fmla="*/ T68 w 527"/>
              <a:gd name="T70" fmla="+- 0 -688 -1181"/>
              <a:gd name="T71" fmla="*/ -688 h 534"/>
              <a:gd name="T72" fmla="+- 0 3657 3357"/>
              <a:gd name="T73" fmla="*/ T72 w 527"/>
              <a:gd name="T74" fmla="+- 0 -740 -1181"/>
              <a:gd name="T75" fmla="*/ -740 h 534"/>
              <a:gd name="T76" fmla="+- 0 3660 3357"/>
              <a:gd name="T77" fmla="*/ T76 w 527"/>
              <a:gd name="T78" fmla="+- 0 -783 -1181"/>
              <a:gd name="T79" fmla="*/ -783 h 534"/>
              <a:gd name="T80" fmla="+- 0 3578 3357"/>
              <a:gd name="T81" fmla="*/ T80 w 527"/>
              <a:gd name="T82" fmla="+- 0 -806 -1181"/>
              <a:gd name="T83" fmla="*/ -806 h 534"/>
              <a:gd name="T84" fmla="+- 0 3524 3357"/>
              <a:gd name="T85" fmla="*/ T84 w 527"/>
              <a:gd name="T86" fmla="+- 0 -850 -1181"/>
              <a:gd name="T87" fmla="*/ -850 h 534"/>
              <a:gd name="T88" fmla="+- 0 3514 3357"/>
              <a:gd name="T89" fmla="*/ T88 w 527"/>
              <a:gd name="T90" fmla="+- 0 -954 -1181"/>
              <a:gd name="T91" fmla="*/ -954 h 534"/>
              <a:gd name="T92" fmla="+- 0 3572 3357"/>
              <a:gd name="T93" fmla="*/ T92 w 527"/>
              <a:gd name="T94" fmla="+- 0 -1015 -1181"/>
              <a:gd name="T95" fmla="*/ -1015 h 534"/>
              <a:gd name="T96" fmla="+- 0 3643 3357"/>
              <a:gd name="T97" fmla="*/ T96 w 527"/>
              <a:gd name="T98" fmla="+- 0 -1023 -1181"/>
              <a:gd name="T99" fmla="*/ -1023 h 534"/>
              <a:gd name="T100" fmla="+- 0 3715 3357"/>
              <a:gd name="T101" fmla="*/ T100 w 527"/>
              <a:gd name="T102" fmla="+- 0 -975 -1181"/>
              <a:gd name="T103" fmla="*/ -975 h 534"/>
              <a:gd name="T104" fmla="+- 0 3735 3357"/>
              <a:gd name="T105" fmla="*/ T104 w 527"/>
              <a:gd name="T106" fmla="+- 0 -1000 -1181"/>
              <a:gd name="T107" fmla="*/ -1000 h 534"/>
              <a:gd name="T108" fmla="+- 0 3670 3357"/>
              <a:gd name="T109" fmla="*/ T108 w 527"/>
              <a:gd name="T110" fmla="+- 0 -1048 -1181"/>
              <a:gd name="T111" fmla="*/ -1048 h 534"/>
              <a:gd name="T112" fmla="+- 0 3559 3357"/>
              <a:gd name="T113" fmla="*/ T112 w 527"/>
              <a:gd name="T114" fmla="+- 0 -1043 -1181"/>
              <a:gd name="T115" fmla="*/ -1043 h 534"/>
              <a:gd name="T116" fmla="+- 0 3485 3357"/>
              <a:gd name="T117" fmla="*/ T116 w 527"/>
              <a:gd name="T118" fmla="+- 0 -966 -1181"/>
              <a:gd name="T119" fmla="*/ -966 h 534"/>
              <a:gd name="T120" fmla="+- 0 3480 3357"/>
              <a:gd name="T121" fmla="*/ T120 w 527"/>
              <a:gd name="T122" fmla="+- 0 -874 -1181"/>
              <a:gd name="T123" fmla="*/ -874 h 534"/>
              <a:gd name="T124" fmla="+- 0 3520 3357"/>
              <a:gd name="T125" fmla="*/ T124 w 527"/>
              <a:gd name="T126" fmla="+- 0 -808 -1181"/>
              <a:gd name="T127" fmla="*/ -808 h 534"/>
              <a:gd name="T128" fmla="+- 0 3551 3357"/>
              <a:gd name="T129" fmla="*/ T128 w 527"/>
              <a:gd name="T130" fmla="+- 0 -703 -1181"/>
              <a:gd name="T131" fmla="*/ -703 h 534"/>
              <a:gd name="T132" fmla="+- 0 3581 3357"/>
              <a:gd name="T133" fmla="*/ T132 w 527"/>
              <a:gd name="T134" fmla="+- 0 -660 -1181"/>
              <a:gd name="T135" fmla="*/ -660 h 534"/>
              <a:gd name="T136" fmla="+- 0 3620 3357"/>
              <a:gd name="T137" fmla="*/ T136 w 527"/>
              <a:gd name="T138" fmla="+- 0 -648 -1181"/>
              <a:gd name="T139" fmla="*/ -648 h 534"/>
              <a:gd name="T140" fmla="+- 0 3669 3357"/>
              <a:gd name="T141" fmla="*/ T140 w 527"/>
              <a:gd name="T142" fmla="+- 0 -668 -1181"/>
              <a:gd name="T143" fmla="*/ -668 h 534"/>
              <a:gd name="T144" fmla="+- 0 3690 3357"/>
              <a:gd name="T145" fmla="*/ T144 w 527"/>
              <a:gd name="T146" fmla="+- 0 -709 -1181"/>
              <a:gd name="T147" fmla="*/ -709 h 534"/>
              <a:gd name="T148" fmla="+- 0 3691 3357"/>
              <a:gd name="T149" fmla="*/ T148 w 527"/>
              <a:gd name="T150" fmla="+- 0 -783 -1181"/>
              <a:gd name="T151" fmla="*/ -783 h 534"/>
              <a:gd name="T152" fmla="+- 0 3760 3357"/>
              <a:gd name="T153" fmla="*/ T152 w 527"/>
              <a:gd name="T154" fmla="+- 0 -874 -1181"/>
              <a:gd name="T155" fmla="*/ -874 h 534"/>
              <a:gd name="T156" fmla="+- 0 3799 3357"/>
              <a:gd name="T157" fmla="*/ T156 w 527"/>
              <a:gd name="T158" fmla="+- 0 -1112 -1181"/>
              <a:gd name="T159" fmla="*/ -1112 h 534"/>
              <a:gd name="T160" fmla="+- 0 3734 3357"/>
              <a:gd name="T161" fmla="*/ T160 w 527"/>
              <a:gd name="T162" fmla="+- 0 -1054 -1181"/>
              <a:gd name="T163" fmla="*/ -1054 h 534"/>
              <a:gd name="T164" fmla="+- 0 3737 3357"/>
              <a:gd name="T165" fmla="*/ T164 w 527"/>
              <a:gd name="T166" fmla="+- 0 -1036 -1181"/>
              <a:gd name="T167" fmla="*/ -1036 h 534"/>
              <a:gd name="T168" fmla="+- 0 3752 3357"/>
              <a:gd name="T169" fmla="*/ T168 w 527"/>
              <a:gd name="T170" fmla="+- 0 -1031 -1181"/>
              <a:gd name="T171" fmla="*/ -1031 h 534"/>
              <a:gd name="T172" fmla="+- 0 3807 3357"/>
              <a:gd name="T173" fmla="*/ T172 w 527"/>
              <a:gd name="T174" fmla="+- 0 -1083 -1181"/>
              <a:gd name="T175" fmla="*/ -1083 h 534"/>
              <a:gd name="T176" fmla="+- 0 3876 3357"/>
              <a:gd name="T177" fmla="*/ T176 w 527"/>
              <a:gd name="T178" fmla="+- 0 -934 -1181"/>
              <a:gd name="T179" fmla="*/ -934 h 534"/>
              <a:gd name="T180" fmla="+- 0 3883 3357"/>
              <a:gd name="T181" fmla="*/ T180 w 527"/>
              <a:gd name="T182" fmla="+- 0 -928 -1181"/>
              <a:gd name="T183" fmla="*/ -928 h 534"/>
              <a:gd name="T184" fmla="+- 0 3792 3357"/>
              <a:gd name="T185" fmla="*/ T184 w 527"/>
              <a:gd name="T186" fmla="+- 0 -933 -1181"/>
              <a:gd name="T187" fmla="*/ -933 h 534"/>
              <a:gd name="T188" fmla="+- 0 3793 3357"/>
              <a:gd name="T189" fmla="*/ T188 w 527"/>
              <a:gd name="T190" fmla="+- 0 -903 -1181"/>
              <a:gd name="T191" fmla="*/ -903 h 53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</a:cxnLst>
            <a:rect l="0" t="0" r="r" b="b"/>
            <a:pathLst>
              <a:path w="527" h="534">
                <a:moveTo>
                  <a:pt x="91" y="247"/>
                </a:moveTo>
                <a:lnTo>
                  <a:pt x="90" y="247"/>
                </a:lnTo>
                <a:lnTo>
                  <a:pt x="82" y="247"/>
                </a:lnTo>
                <a:lnTo>
                  <a:pt x="91" y="247"/>
                </a:lnTo>
                <a:moveTo>
                  <a:pt x="98" y="262"/>
                </a:moveTo>
                <a:lnTo>
                  <a:pt x="97" y="253"/>
                </a:lnTo>
                <a:lnTo>
                  <a:pt x="91" y="247"/>
                </a:lnTo>
                <a:lnTo>
                  <a:pt x="82" y="247"/>
                </a:lnTo>
                <a:lnTo>
                  <a:pt x="15" y="247"/>
                </a:lnTo>
                <a:lnTo>
                  <a:pt x="6" y="248"/>
                </a:lnTo>
                <a:lnTo>
                  <a:pt x="0" y="255"/>
                </a:lnTo>
                <a:lnTo>
                  <a:pt x="0" y="262"/>
                </a:lnTo>
                <a:lnTo>
                  <a:pt x="1" y="271"/>
                </a:lnTo>
                <a:lnTo>
                  <a:pt x="7" y="278"/>
                </a:lnTo>
                <a:lnTo>
                  <a:pt x="91" y="278"/>
                </a:lnTo>
                <a:lnTo>
                  <a:pt x="98" y="271"/>
                </a:lnTo>
                <a:lnTo>
                  <a:pt x="98" y="262"/>
                </a:lnTo>
                <a:moveTo>
                  <a:pt x="151" y="138"/>
                </a:moveTo>
                <a:lnTo>
                  <a:pt x="151" y="130"/>
                </a:lnTo>
                <a:lnTo>
                  <a:pt x="149" y="126"/>
                </a:lnTo>
                <a:lnTo>
                  <a:pt x="147" y="123"/>
                </a:lnTo>
                <a:lnTo>
                  <a:pt x="99" y="77"/>
                </a:lnTo>
                <a:lnTo>
                  <a:pt x="99" y="76"/>
                </a:lnTo>
                <a:lnTo>
                  <a:pt x="98" y="75"/>
                </a:lnTo>
                <a:lnTo>
                  <a:pt x="90" y="69"/>
                </a:lnTo>
                <a:lnTo>
                  <a:pt x="80" y="70"/>
                </a:lnTo>
                <a:lnTo>
                  <a:pt x="70" y="84"/>
                </a:lnTo>
                <a:lnTo>
                  <a:pt x="71" y="94"/>
                </a:lnTo>
                <a:lnTo>
                  <a:pt x="78" y="99"/>
                </a:lnTo>
                <a:lnTo>
                  <a:pt x="125" y="145"/>
                </a:lnTo>
                <a:lnTo>
                  <a:pt x="128" y="148"/>
                </a:lnTo>
                <a:lnTo>
                  <a:pt x="132" y="150"/>
                </a:lnTo>
                <a:lnTo>
                  <a:pt x="136" y="150"/>
                </a:lnTo>
                <a:lnTo>
                  <a:pt x="140" y="150"/>
                </a:lnTo>
                <a:lnTo>
                  <a:pt x="144" y="148"/>
                </a:lnTo>
                <a:lnTo>
                  <a:pt x="147" y="145"/>
                </a:lnTo>
                <a:lnTo>
                  <a:pt x="150" y="141"/>
                </a:lnTo>
                <a:lnTo>
                  <a:pt x="151" y="138"/>
                </a:lnTo>
                <a:moveTo>
                  <a:pt x="279" y="7"/>
                </a:moveTo>
                <a:lnTo>
                  <a:pt x="272" y="0"/>
                </a:lnTo>
                <a:lnTo>
                  <a:pt x="255" y="0"/>
                </a:lnTo>
                <a:lnTo>
                  <a:pt x="248" y="7"/>
                </a:lnTo>
                <a:lnTo>
                  <a:pt x="248" y="90"/>
                </a:lnTo>
                <a:lnTo>
                  <a:pt x="255" y="97"/>
                </a:lnTo>
                <a:lnTo>
                  <a:pt x="272" y="97"/>
                </a:lnTo>
                <a:lnTo>
                  <a:pt x="279" y="90"/>
                </a:lnTo>
                <a:lnTo>
                  <a:pt x="279" y="7"/>
                </a:lnTo>
                <a:moveTo>
                  <a:pt x="409" y="269"/>
                </a:moveTo>
                <a:lnTo>
                  <a:pt x="406" y="239"/>
                </a:lnTo>
                <a:lnTo>
                  <a:pt x="396" y="211"/>
                </a:lnTo>
                <a:lnTo>
                  <a:pt x="382" y="186"/>
                </a:lnTo>
                <a:lnTo>
                  <a:pt x="378" y="181"/>
                </a:lnTo>
                <a:lnTo>
                  <a:pt x="378" y="269"/>
                </a:lnTo>
                <a:lnTo>
                  <a:pt x="373" y="301"/>
                </a:lnTo>
                <a:lnTo>
                  <a:pt x="360" y="331"/>
                </a:lnTo>
                <a:lnTo>
                  <a:pt x="339" y="355"/>
                </a:lnTo>
                <a:lnTo>
                  <a:pt x="311" y="373"/>
                </a:lnTo>
                <a:lnTo>
                  <a:pt x="306" y="376"/>
                </a:lnTo>
                <a:lnTo>
                  <a:pt x="303" y="381"/>
                </a:lnTo>
                <a:lnTo>
                  <a:pt x="303" y="398"/>
                </a:lnTo>
                <a:lnTo>
                  <a:pt x="303" y="429"/>
                </a:lnTo>
                <a:lnTo>
                  <a:pt x="303" y="441"/>
                </a:lnTo>
                <a:lnTo>
                  <a:pt x="300" y="441"/>
                </a:lnTo>
                <a:lnTo>
                  <a:pt x="300" y="472"/>
                </a:lnTo>
                <a:lnTo>
                  <a:pt x="298" y="479"/>
                </a:lnTo>
                <a:lnTo>
                  <a:pt x="295" y="486"/>
                </a:lnTo>
                <a:lnTo>
                  <a:pt x="290" y="491"/>
                </a:lnTo>
                <a:lnTo>
                  <a:pt x="283" y="498"/>
                </a:lnTo>
                <a:lnTo>
                  <a:pt x="274" y="503"/>
                </a:lnTo>
                <a:lnTo>
                  <a:pt x="263" y="503"/>
                </a:lnTo>
                <a:lnTo>
                  <a:pt x="251" y="500"/>
                </a:lnTo>
                <a:lnTo>
                  <a:pt x="240" y="493"/>
                </a:lnTo>
                <a:lnTo>
                  <a:pt x="231" y="484"/>
                </a:lnTo>
                <a:lnTo>
                  <a:pt x="226" y="472"/>
                </a:lnTo>
                <a:lnTo>
                  <a:pt x="300" y="472"/>
                </a:lnTo>
                <a:lnTo>
                  <a:pt x="300" y="441"/>
                </a:lnTo>
                <a:lnTo>
                  <a:pt x="224" y="441"/>
                </a:lnTo>
                <a:lnTo>
                  <a:pt x="224" y="429"/>
                </a:lnTo>
                <a:lnTo>
                  <a:pt x="303" y="429"/>
                </a:lnTo>
                <a:lnTo>
                  <a:pt x="303" y="398"/>
                </a:lnTo>
                <a:lnTo>
                  <a:pt x="224" y="398"/>
                </a:lnTo>
                <a:lnTo>
                  <a:pt x="224" y="386"/>
                </a:lnTo>
                <a:lnTo>
                  <a:pt x="224" y="381"/>
                </a:lnTo>
                <a:lnTo>
                  <a:pt x="221" y="375"/>
                </a:lnTo>
                <a:lnTo>
                  <a:pt x="216" y="372"/>
                </a:lnTo>
                <a:lnTo>
                  <a:pt x="188" y="355"/>
                </a:lnTo>
                <a:lnTo>
                  <a:pt x="167" y="331"/>
                </a:lnTo>
                <a:lnTo>
                  <a:pt x="153" y="301"/>
                </a:lnTo>
                <a:lnTo>
                  <a:pt x="149" y="269"/>
                </a:lnTo>
                <a:lnTo>
                  <a:pt x="151" y="247"/>
                </a:lnTo>
                <a:lnTo>
                  <a:pt x="157" y="227"/>
                </a:lnTo>
                <a:lnTo>
                  <a:pt x="167" y="208"/>
                </a:lnTo>
                <a:lnTo>
                  <a:pt x="180" y="191"/>
                </a:lnTo>
                <a:lnTo>
                  <a:pt x="196" y="177"/>
                </a:lnTo>
                <a:lnTo>
                  <a:pt x="215" y="166"/>
                </a:lnTo>
                <a:lnTo>
                  <a:pt x="235" y="159"/>
                </a:lnTo>
                <a:lnTo>
                  <a:pt x="256" y="155"/>
                </a:lnTo>
                <a:lnTo>
                  <a:pt x="263" y="155"/>
                </a:lnTo>
                <a:lnTo>
                  <a:pt x="286" y="158"/>
                </a:lnTo>
                <a:lnTo>
                  <a:pt x="307" y="164"/>
                </a:lnTo>
                <a:lnTo>
                  <a:pt x="326" y="174"/>
                </a:lnTo>
                <a:lnTo>
                  <a:pt x="344" y="189"/>
                </a:lnTo>
                <a:lnTo>
                  <a:pt x="358" y="206"/>
                </a:lnTo>
                <a:lnTo>
                  <a:pt x="369" y="225"/>
                </a:lnTo>
                <a:lnTo>
                  <a:pt x="376" y="246"/>
                </a:lnTo>
                <a:lnTo>
                  <a:pt x="378" y="269"/>
                </a:lnTo>
                <a:lnTo>
                  <a:pt x="378" y="181"/>
                </a:lnTo>
                <a:lnTo>
                  <a:pt x="363" y="163"/>
                </a:lnTo>
                <a:lnTo>
                  <a:pt x="352" y="155"/>
                </a:lnTo>
                <a:lnTo>
                  <a:pt x="339" y="145"/>
                </a:lnTo>
                <a:lnTo>
                  <a:pt x="313" y="133"/>
                </a:lnTo>
                <a:lnTo>
                  <a:pt x="284" y="126"/>
                </a:lnTo>
                <a:lnTo>
                  <a:pt x="255" y="124"/>
                </a:lnTo>
                <a:lnTo>
                  <a:pt x="228" y="129"/>
                </a:lnTo>
                <a:lnTo>
                  <a:pt x="202" y="138"/>
                </a:lnTo>
                <a:lnTo>
                  <a:pt x="179" y="151"/>
                </a:lnTo>
                <a:lnTo>
                  <a:pt x="158" y="169"/>
                </a:lnTo>
                <a:lnTo>
                  <a:pt x="141" y="191"/>
                </a:lnTo>
                <a:lnTo>
                  <a:pt x="128" y="215"/>
                </a:lnTo>
                <a:lnTo>
                  <a:pt x="121" y="241"/>
                </a:lnTo>
                <a:lnTo>
                  <a:pt x="118" y="268"/>
                </a:lnTo>
                <a:lnTo>
                  <a:pt x="119" y="288"/>
                </a:lnTo>
                <a:lnTo>
                  <a:pt x="123" y="307"/>
                </a:lnTo>
                <a:lnTo>
                  <a:pt x="130" y="326"/>
                </a:lnTo>
                <a:lnTo>
                  <a:pt x="139" y="344"/>
                </a:lnTo>
                <a:lnTo>
                  <a:pt x="150" y="359"/>
                </a:lnTo>
                <a:lnTo>
                  <a:pt x="163" y="373"/>
                </a:lnTo>
                <a:lnTo>
                  <a:pt x="177" y="386"/>
                </a:lnTo>
                <a:lnTo>
                  <a:pt x="193" y="396"/>
                </a:lnTo>
                <a:lnTo>
                  <a:pt x="193" y="464"/>
                </a:lnTo>
                <a:lnTo>
                  <a:pt x="194" y="478"/>
                </a:lnTo>
                <a:lnTo>
                  <a:pt x="198" y="491"/>
                </a:lnTo>
                <a:lnTo>
                  <a:pt x="205" y="502"/>
                </a:lnTo>
                <a:lnTo>
                  <a:pt x="214" y="513"/>
                </a:lnTo>
                <a:lnTo>
                  <a:pt x="224" y="521"/>
                </a:lnTo>
                <a:lnTo>
                  <a:pt x="236" y="528"/>
                </a:lnTo>
                <a:lnTo>
                  <a:pt x="249" y="532"/>
                </a:lnTo>
                <a:lnTo>
                  <a:pt x="262" y="533"/>
                </a:lnTo>
                <a:lnTo>
                  <a:pt x="263" y="533"/>
                </a:lnTo>
                <a:lnTo>
                  <a:pt x="276" y="532"/>
                </a:lnTo>
                <a:lnTo>
                  <a:pt x="289" y="528"/>
                </a:lnTo>
                <a:lnTo>
                  <a:pt x="301" y="521"/>
                </a:lnTo>
                <a:lnTo>
                  <a:pt x="312" y="513"/>
                </a:lnTo>
                <a:lnTo>
                  <a:pt x="321" y="503"/>
                </a:lnTo>
                <a:lnTo>
                  <a:pt x="328" y="491"/>
                </a:lnTo>
                <a:lnTo>
                  <a:pt x="332" y="478"/>
                </a:lnTo>
                <a:lnTo>
                  <a:pt x="333" y="472"/>
                </a:lnTo>
                <a:lnTo>
                  <a:pt x="334" y="464"/>
                </a:lnTo>
                <a:lnTo>
                  <a:pt x="334" y="441"/>
                </a:lnTo>
                <a:lnTo>
                  <a:pt x="334" y="429"/>
                </a:lnTo>
                <a:lnTo>
                  <a:pt x="334" y="398"/>
                </a:lnTo>
                <a:lnTo>
                  <a:pt x="334" y="396"/>
                </a:lnTo>
                <a:lnTo>
                  <a:pt x="365" y="373"/>
                </a:lnTo>
                <a:lnTo>
                  <a:pt x="388" y="342"/>
                </a:lnTo>
                <a:lnTo>
                  <a:pt x="403" y="307"/>
                </a:lnTo>
                <a:lnTo>
                  <a:pt x="409" y="269"/>
                </a:lnTo>
                <a:moveTo>
                  <a:pt x="457" y="89"/>
                </a:moveTo>
                <a:lnTo>
                  <a:pt x="456" y="79"/>
                </a:lnTo>
                <a:lnTo>
                  <a:pt x="442" y="69"/>
                </a:lnTo>
                <a:lnTo>
                  <a:pt x="433" y="70"/>
                </a:lnTo>
                <a:lnTo>
                  <a:pt x="427" y="77"/>
                </a:lnTo>
                <a:lnTo>
                  <a:pt x="379" y="124"/>
                </a:lnTo>
                <a:lnTo>
                  <a:pt x="377" y="127"/>
                </a:lnTo>
                <a:lnTo>
                  <a:pt x="375" y="131"/>
                </a:lnTo>
                <a:lnTo>
                  <a:pt x="376" y="139"/>
                </a:lnTo>
                <a:lnTo>
                  <a:pt x="377" y="143"/>
                </a:lnTo>
                <a:lnTo>
                  <a:pt x="380" y="145"/>
                </a:lnTo>
                <a:lnTo>
                  <a:pt x="383" y="148"/>
                </a:lnTo>
                <a:lnTo>
                  <a:pt x="387" y="150"/>
                </a:lnTo>
                <a:lnTo>
                  <a:pt x="391" y="150"/>
                </a:lnTo>
                <a:lnTo>
                  <a:pt x="395" y="150"/>
                </a:lnTo>
                <a:lnTo>
                  <a:pt x="399" y="148"/>
                </a:lnTo>
                <a:lnTo>
                  <a:pt x="402" y="145"/>
                </a:lnTo>
                <a:lnTo>
                  <a:pt x="449" y="99"/>
                </a:lnTo>
                <a:lnTo>
                  <a:pt x="450" y="98"/>
                </a:lnTo>
                <a:lnTo>
                  <a:pt x="451" y="97"/>
                </a:lnTo>
                <a:lnTo>
                  <a:pt x="457" y="89"/>
                </a:lnTo>
                <a:moveTo>
                  <a:pt x="519" y="247"/>
                </a:moveTo>
                <a:lnTo>
                  <a:pt x="519" y="247"/>
                </a:lnTo>
                <a:lnTo>
                  <a:pt x="511" y="247"/>
                </a:lnTo>
                <a:lnTo>
                  <a:pt x="519" y="247"/>
                </a:lnTo>
                <a:moveTo>
                  <a:pt x="526" y="261"/>
                </a:moveTo>
                <a:lnTo>
                  <a:pt x="526" y="253"/>
                </a:lnTo>
                <a:lnTo>
                  <a:pt x="519" y="247"/>
                </a:lnTo>
                <a:lnTo>
                  <a:pt x="511" y="247"/>
                </a:lnTo>
                <a:lnTo>
                  <a:pt x="443" y="247"/>
                </a:lnTo>
                <a:lnTo>
                  <a:pt x="435" y="248"/>
                </a:lnTo>
                <a:lnTo>
                  <a:pt x="429" y="255"/>
                </a:lnTo>
                <a:lnTo>
                  <a:pt x="429" y="261"/>
                </a:lnTo>
                <a:lnTo>
                  <a:pt x="429" y="271"/>
                </a:lnTo>
                <a:lnTo>
                  <a:pt x="436" y="278"/>
                </a:lnTo>
                <a:lnTo>
                  <a:pt x="519" y="278"/>
                </a:lnTo>
                <a:lnTo>
                  <a:pt x="526" y="271"/>
                </a:lnTo>
                <a:lnTo>
                  <a:pt x="526" y="261"/>
                </a:lnTo>
              </a:path>
            </a:pathLst>
          </a:custGeom>
          <a:solidFill>
            <a:srgbClr val="004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4071"/>
              </a:solidFill>
            </a:endParaRPr>
          </a:p>
        </p:txBody>
      </p:sp>
      <p:pic>
        <p:nvPicPr>
          <p:cNvPr id="9" name="Picture 8" descr="Handout icon.">
            <a:extLst>
              <a:ext uri="{FF2B5EF4-FFF2-40B4-BE49-F238E27FC236}">
                <a16:creationId xmlns:a16="http://schemas.microsoft.com/office/drawing/2014/main" id="{CEB62982-9F94-E441-86C3-1DB98B6A4C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14" y="6297250"/>
            <a:ext cx="324952" cy="394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63CCA-5A39-67D3-DC96-6E4335B8E034}"/>
              </a:ext>
            </a:extLst>
          </p:cNvPr>
          <p:cNvSpPr txBox="1"/>
          <p:nvPr/>
        </p:nvSpPr>
        <p:spPr>
          <a:xfrm>
            <a:off x="1195466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Goal-Setting Worksheet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</a:t>
            </a:r>
          </a:p>
        </p:txBody>
      </p:sp>
    </p:spTree>
    <p:extLst>
      <p:ext uri="{BB962C8B-B14F-4D97-AF65-F5344CB8AC3E}">
        <p14:creationId xmlns:p14="http://schemas.microsoft.com/office/powerpoint/2010/main" val="333398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42C31-3B7D-64D1-879D-E160DFB6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Spending Plan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5A3C2ED-79DD-B2FA-972C-F655180A1DD3}"/>
              </a:ext>
            </a:extLst>
          </p:cNvPr>
          <p:cNvSpPr txBox="1">
            <a:spLocks/>
          </p:cNvSpPr>
          <p:nvPr/>
        </p:nvSpPr>
        <p:spPr>
          <a:xfrm>
            <a:off x="263291" y="1540933"/>
            <a:ext cx="4788405" cy="41812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1 — Understand your current situation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Track inflows and outflows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past financial statements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2 — Know where your money should go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Save and/or invest 10% – 15%*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Transportation less than 15% – 20%*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Limit housing to BAH or 25% – 30% or less*</a:t>
            </a:r>
            <a:endParaRPr lang="en-US" sz="1800" dirty="0">
              <a:solidFill>
                <a:srgbClr val="004071"/>
              </a:solidFill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3 — Create a plan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Plan for new or different expenses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Build an emergency fund</a:t>
            </a:r>
            <a:endParaRPr lang="en-US" sz="1800" b="0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200"/>
              </a:spcBef>
              <a:buNone/>
              <a:tabLst>
                <a:tab pos="241300" algn="l"/>
              </a:tabLst>
            </a:pPr>
            <a:r>
              <a:rPr lang="en-US" sz="1800" dirty="0">
                <a:solidFill>
                  <a:srgbClr val="004071"/>
                </a:solidFill>
                <a:latin typeface="Arial"/>
                <a:cs typeface="Arial"/>
              </a:rPr>
              <a:t>STEP 4 — Make adjustments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Update with life changes</a:t>
            </a:r>
          </a:p>
          <a:p>
            <a:pPr marL="755650" lvl="1" indent="-285750">
              <a:lnSpc>
                <a:spcPct val="100000"/>
              </a:lnSpc>
              <a:spcBef>
                <a:spcPts val="200"/>
              </a:spcBef>
              <a:buFont typeface="Wingdings" pitchFamily="2" charset="2"/>
              <a:buChar char="ü"/>
              <a:tabLst>
                <a:tab pos="241300" algn="l"/>
              </a:tabLst>
            </a:pPr>
            <a:r>
              <a:rPr lang="en-US" sz="1800" b="0" dirty="0">
                <a:solidFill>
                  <a:srgbClr val="004071"/>
                </a:solidFill>
                <a:latin typeface="Arial"/>
                <a:cs typeface="Arial"/>
              </a:rPr>
              <a:t>Review frequently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422F9CD-0AA4-2062-643D-E53BFB0FF0D6}"/>
              </a:ext>
            </a:extLst>
          </p:cNvPr>
          <p:cNvSpPr txBox="1">
            <a:spLocks/>
          </p:cNvSpPr>
          <p:nvPr/>
        </p:nvSpPr>
        <p:spPr>
          <a:xfrm>
            <a:off x="3124421" y="4264382"/>
            <a:ext cx="1789037" cy="2781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41300" algn="l"/>
              </a:tabLs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Pretax income</a:t>
            </a:r>
          </a:p>
        </p:txBody>
      </p:sp>
      <p:grpSp>
        <p:nvGrpSpPr>
          <p:cNvPr id="3" name="Group 2" descr="4-Step Budgeting Process Graphic.">
            <a:extLst>
              <a:ext uri="{FF2B5EF4-FFF2-40B4-BE49-F238E27FC236}">
                <a16:creationId xmlns:a16="http://schemas.microsoft.com/office/drawing/2014/main" id="{D27B6C47-583C-BECF-D99B-108B8D4009CD}"/>
              </a:ext>
            </a:extLst>
          </p:cNvPr>
          <p:cNvGrpSpPr/>
          <p:nvPr/>
        </p:nvGrpSpPr>
        <p:grpSpPr>
          <a:xfrm>
            <a:off x="4913458" y="1807763"/>
            <a:ext cx="4030459" cy="3914389"/>
            <a:chOff x="4511422" y="2236001"/>
            <a:chExt cx="4409844" cy="428283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06D57CB-A593-C063-0528-A271D6C829F4}"/>
                </a:ext>
              </a:extLst>
            </p:cNvPr>
            <p:cNvSpPr/>
            <p:nvPr/>
          </p:nvSpPr>
          <p:spPr>
            <a:xfrm>
              <a:off x="5286389" y="2791243"/>
              <a:ext cx="2998078" cy="2998078"/>
            </a:xfrm>
            <a:prstGeom prst="ellipse">
              <a:avLst/>
            </a:prstGeom>
            <a:noFill/>
            <a:ln w="4889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E4BD10-5373-988B-F474-89701AB0EC45}"/>
                </a:ext>
              </a:extLst>
            </p:cNvPr>
            <p:cNvSpPr/>
            <p:nvPr/>
          </p:nvSpPr>
          <p:spPr>
            <a:xfrm>
              <a:off x="6033900" y="2236001"/>
              <a:ext cx="1503079" cy="1503078"/>
            </a:xfrm>
            <a:prstGeom prst="ellipse">
              <a:avLst/>
            </a:prstGeom>
            <a:solidFill>
              <a:srgbClr val="ECB342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9B5EC0-451A-459D-3227-46E60B88B029}"/>
                </a:ext>
              </a:extLst>
            </p:cNvPr>
            <p:cNvSpPr/>
            <p:nvPr/>
          </p:nvSpPr>
          <p:spPr>
            <a:xfrm>
              <a:off x="7418187" y="3420774"/>
              <a:ext cx="1503079" cy="1503078"/>
            </a:xfrm>
            <a:prstGeom prst="ellipse">
              <a:avLst/>
            </a:prstGeom>
            <a:solidFill>
              <a:srgbClr val="D6B05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61FA18-50D9-A589-BA1C-2054359DAD9D}"/>
                </a:ext>
              </a:extLst>
            </p:cNvPr>
            <p:cNvSpPr/>
            <p:nvPr/>
          </p:nvSpPr>
          <p:spPr>
            <a:xfrm>
              <a:off x="6023361" y="5015758"/>
              <a:ext cx="1503080" cy="1503078"/>
            </a:xfrm>
            <a:prstGeom prst="ellipse">
              <a:avLst/>
            </a:prstGeom>
            <a:solidFill>
              <a:srgbClr val="C09B49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73A8AA3-4F32-6320-F387-79A36280F60C}"/>
                </a:ext>
              </a:extLst>
            </p:cNvPr>
            <p:cNvSpPr/>
            <p:nvPr/>
          </p:nvSpPr>
          <p:spPr>
            <a:xfrm>
              <a:off x="4511422" y="3466968"/>
              <a:ext cx="1503077" cy="1503078"/>
            </a:xfrm>
            <a:prstGeom prst="ellipse">
              <a:avLst/>
            </a:prstGeom>
            <a:solidFill>
              <a:srgbClr val="A88140"/>
            </a:solidFill>
            <a:ln w="1238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3058B3-933C-161C-D3CC-8F2DD47AC8B7}"/>
                </a:ext>
              </a:extLst>
            </p:cNvPr>
            <p:cNvSpPr txBox="1"/>
            <p:nvPr/>
          </p:nvSpPr>
          <p:spPr>
            <a:xfrm>
              <a:off x="5808551" y="3900330"/>
              <a:ext cx="1834961" cy="909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4-STEP BUDGETING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PROCESS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98C825-0207-21F8-7EC1-9B3043D8A31F}"/>
                </a:ext>
              </a:extLst>
            </p:cNvPr>
            <p:cNvSpPr txBox="1"/>
            <p:nvPr/>
          </p:nvSpPr>
          <p:spPr>
            <a:xfrm>
              <a:off x="6059538" y="2408829"/>
              <a:ext cx="1447800" cy="11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1: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Understand your current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141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situation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2E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F37B7F-4BBD-CBF8-1B8D-4CC40A05E52B}"/>
                </a:ext>
              </a:extLst>
            </p:cNvPr>
            <p:cNvSpPr txBox="1"/>
            <p:nvPr/>
          </p:nvSpPr>
          <p:spPr>
            <a:xfrm>
              <a:off x="7460384" y="3609159"/>
              <a:ext cx="1447800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2: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Know where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your money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should go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B0DD76-940D-F0E3-D5B6-28B029F70D02}"/>
                </a:ext>
              </a:extLst>
            </p:cNvPr>
            <p:cNvSpPr txBox="1"/>
            <p:nvPr/>
          </p:nvSpPr>
          <p:spPr>
            <a:xfrm>
              <a:off x="6050997" y="5323907"/>
              <a:ext cx="144780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STEP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Create a plan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CAC661-F510-7942-DE98-195ADFDC2694}"/>
                </a:ext>
              </a:extLst>
            </p:cNvPr>
            <p:cNvSpPr txBox="1"/>
            <p:nvPr/>
          </p:nvSpPr>
          <p:spPr>
            <a:xfrm>
              <a:off x="4539059" y="3753949"/>
              <a:ext cx="1447800" cy="923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STEP 4: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adjustments</a:t>
              </a:r>
            </a:p>
          </p:txBody>
        </p:sp>
      </p:grpSp>
      <p:pic>
        <p:nvPicPr>
          <p:cNvPr id="21" name="Picture 20" descr="Paper with hand icon indicating additional resource.">
            <a:extLst>
              <a:ext uri="{FF2B5EF4-FFF2-40B4-BE49-F238E27FC236}">
                <a16:creationId xmlns:a16="http://schemas.microsoft.com/office/drawing/2014/main" id="{E9A5742B-9C9B-EC02-5310-2730961D0F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1B00F2-CFAE-18A7-982E-AD610C68D5E8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Plan Worksheet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118208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67445C7-8CA9-D74E-BA34-D7E7CE67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6" y="567558"/>
            <a:ext cx="6204249" cy="644157"/>
          </a:xfrm>
        </p:spPr>
        <p:txBody>
          <a:bodyPr/>
          <a:lstStyle/>
          <a:p>
            <a:r>
              <a:rPr lang="en-US" dirty="0"/>
              <a:t>Spending Plan, </a:t>
            </a:r>
            <a:r>
              <a:rPr lang="en-US" sz="1800" dirty="0"/>
              <a:t>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D4241-87A6-5F98-1ADF-61F53FC983F9}"/>
              </a:ext>
            </a:extLst>
          </p:cNvPr>
          <p:cNvSpPr txBox="1">
            <a:spLocks/>
          </p:cNvSpPr>
          <p:nvPr/>
        </p:nvSpPr>
        <p:spPr>
          <a:xfrm>
            <a:off x="623425" y="1579660"/>
            <a:ext cx="8681125" cy="589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744" indent="-228600">
              <a:lnSpc>
                <a:spcPct val="100000"/>
              </a:lnSpc>
              <a:spcBef>
                <a:spcPts val="700"/>
              </a:spcBef>
              <a:tabLst>
                <a:tab pos="240665" algn="l"/>
                <a:tab pos="241300" algn="l"/>
              </a:tabLst>
            </a:pPr>
            <a:r>
              <a:rPr lang="en-US" spc="-5" dirty="0">
                <a:solidFill>
                  <a:srgbClr val="1B3867"/>
                </a:solidFill>
                <a:latin typeface="Arial"/>
                <a:cs typeface="Arial"/>
              </a:rPr>
              <a:t>Account for changes to income, taxes, and expenses</a:t>
            </a:r>
            <a:endParaRPr lang="en-US" dirty="0">
              <a:latin typeface="Arial"/>
              <a:cs typeface="Arial"/>
            </a:endParaRP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sz="20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>
              <a:lnSpc>
                <a:spcPct val="100000"/>
              </a:lnSpc>
              <a:spcBef>
                <a:spcPts val="715"/>
              </a:spcBef>
              <a:buNone/>
              <a:tabLst>
                <a:tab pos="240665" algn="l"/>
                <a:tab pos="2413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" name="Group 1" descr="Spending Plan graphic.">
            <a:extLst>
              <a:ext uri="{FF2B5EF4-FFF2-40B4-BE49-F238E27FC236}">
                <a16:creationId xmlns:a16="http://schemas.microsoft.com/office/drawing/2014/main" id="{2B92A4D2-1DFC-8BCF-AB8B-7E6E721D5901}"/>
              </a:ext>
            </a:extLst>
          </p:cNvPr>
          <p:cNvGrpSpPr/>
          <p:nvPr/>
        </p:nvGrpSpPr>
        <p:grpSpPr>
          <a:xfrm>
            <a:off x="74528" y="2108167"/>
            <a:ext cx="8969722" cy="3969278"/>
            <a:chOff x="174278" y="2374167"/>
            <a:chExt cx="8969722" cy="3969278"/>
          </a:xfrm>
        </p:grpSpPr>
        <p:sp>
          <p:nvSpPr>
            <p:cNvPr id="3" name="Oval 2" descr="Increased Expenses graphic.">
              <a:extLst>
                <a:ext uri="{FF2B5EF4-FFF2-40B4-BE49-F238E27FC236}">
                  <a16:creationId xmlns:a16="http://schemas.microsoft.com/office/drawing/2014/main" id="{FF257389-545B-00A6-BF56-041C9E772A01}"/>
                </a:ext>
              </a:extLst>
            </p:cNvPr>
            <p:cNvSpPr/>
            <p:nvPr/>
          </p:nvSpPr>
          <p:spPr>
            <a:xfrm>
              <a:off x="5174723" y="2374168"/>
              <a:ext cx="3969277" cy="3969277"/>
            </a:xfrm>
            <a:prstGeom prst="ellipse">
              <a:avLst/>
            </a:prstGeom>
            <a:solidFill>
              <a:srgbClr val="004071"/>
            </a:solidFill>
            <a:ln w="1238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 descr="Reduced Expenses graphic.">
              <a:extLst>
                <a:ext uri="{FF2B5EF4-FFF2-40B4-BE49-F238E27FC236}">
                  <a16:creationId xmlns:a16="http://schemas.microsoft.com/office/drawing/2014/main" id="{FECB67D3-C644-7EE7-150E-E250BCCF7E1A}"/>
                </a:ext>
              </a:extLst>
            </p:cNvPr>
            <p:cNvSpPr/>
            <p:nvPr/>
          </p:nvSpPr>
          <p:spPr>
            <a:xfrm>
              <a:off x="2674501" y="2374167"/>
              <a:ext cx="3969278" cy="3969278"/>
            </a:xfrm>
            <a:prstGeom prst="ellipse">
              <a:avLst/>
            </a:prstGeom>
            <a:solidFill>
              <a:srgbClr val="ECB342"/>
            </a:solidFill>
            <a:ln w="1238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 descr="Increased Income graphic.">
              <a:extLst>
                <a:ext uri="{FF2B5EF4-FFF2-40B4-BE49-F238E27FC236}">
                  <a16:creationId xmlns:a16="http://schemas.microsoft.com/office/drawing/2014/main" id="{C94FD6BC-A295-FAB2-5B5F-6E308074B125}"/>
                </a:ext>
              </a:extLst>
            </p:cNvPr>
            <p:cNvSpPr/>
            <p:nvPr/>
          </p:nvSpPr>
          <p:spPr>
            <a:xfrm>
              <a:off x="174278" y="2374167"/>
              <a:ext cx="3969278" cy="3969278"/>
            </a:xfrm>
            <a:prstGeom prst="ellipse">
              <a:avLst/>
            </a:prstGeom>
            <a:solidFill>
              <a:srgbClr val="A88140"/>
            </a:solidFill>
            <a:ln w="1238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81ACFE-F92C-6B1A-7CA2-C88DA1938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703528"/>
              </p:ext>
            </p:extLst>
          </p:nvPr>
        </p:nvGraphicFramePr>
        <p:xfrm>
          <a:off x="250496" y="2716272"/>
          <a:ext cx="3574365" cy="2814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4365">
                  <a:extLst>
                    <a:ext uri="{9D8B030D-6E8A-4147-A177-3AD203B41FA5}">
                      <a16:colId xmlns:a16="http://schemas.microsoft.com/office/drawing/2014/main" val="2699367828"/>
                    </a:ext>
                  </a:extLst>
                </a:gridCol>
              </a:tblGrid>
              <a:tr h="386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b="1" i="0" u="sng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41256"/>
                  </a:ext>
                </a:extLst>
              </a:tr>
              <a:tr h="2427447">
                <a:tc>
                  <a:txBody>
                    <a:bodyPr/>
                    <a:lstStyle/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Combat Zone Tax Exclusion (CZTE)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Hostile Fire / Imminent </a:t>
                      </a:r>
                      <a:b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Danger Pay (HFP / IDP)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Hazardous</a:t>
                      </a:r>
                      <a:r>
                        <a:rPr lang="en-US" sz="18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Duty Incentive Pay</a:t>
                      </a:r>
                      <a:endParaRPr lang="en-US" sz="1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Family Separation Allowance (FSA)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994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0866BB-8655-A725-15EA-4F5738B01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52074"/>
              </p:ext>
            </p:extLst>
          </p:nvPr>
        </p:nvGraphicFramePr>
        <p:xfrm>
          <a:off x="3717644" y="2630808"/>
          <a:ext cx="2293189" cy="2839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3189">
                  <a:extLst>
                    <a:ext uri="{9D8B030D-6E8A-4147-A177-3AD203B41FA5}">
                      <a16:colId xmlns:a16="http://schemas.microsoft.com/office/drawing/2014/main" val="2666889498"/>
                    </a:ext>
                  </a:extLst>
                </a:gridCol>
              </a:tblGrid>
              <a:tr h="36823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b="1" i="0" u="sng" kern="1200" dirty="0">
                          <a:solidFill>
                            <a:srgbClr val="00407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74257"/>
                  </a:ext>
                </a:extLst>
              </a:tr>
              <a:tr h="2471290">
                <a:tc>
                  <a:txBody>
                    <a:bodyPr/>
                    <a:lstStyle/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Living expenses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tax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rgbClr val="00407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Lower debt payments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7153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5963C-B8C4-2EFB-D041-3F7176CF5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73711"/>
              </p:ext>
            </p:extLst>
          </p:nvPr>
        </p:nvGraphicFramePr>
        <p:xfrm>
          <a:off x="6287140" y="2630808"/>
          <a:ext cx="2368975" cy="3067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975">
                  <a:extLst>
                    <a:ext uri="{9D8B030D-6E8A-4147-A177-3AD203B41FA5}">
                      <a16:colId xmlns:a16="http://schemas.microsoft.com/office/drawing/2014/main" val="2699367828"/>
                    </a:ext>
                  </a:extLst>
                </a:gridCol>
              </a:tblGrid>
              <a:tr h="38673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800" b="1" i="0" u="sng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41256"/>
                  </a:ext>
                </a:extLst>
              </a:tr>
              <a:tr h="2427447">
                <a:tc>
                  <a:txBody>
                    <a:bodyPr/>
                    <a:lstStyle/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Child care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Maintenance and repairs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Travel</a:t>
                      </a:r>
                    </a:p>
                    <a:p>
                      <a:pPr marL="694944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Pet boarding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39943"/>
                  </a:ext>
                </a:extLst>
              </a:tr>
            </a:tbl>
          </a:graphicData>
        </a:graphic>
      </p:graphicFrame>
      <p:pic>
        <p:nvPicPr>
          <p:cNvPr id="10" name="Picture 9" descr="Paper with hand icon indicating additional resource.">
            <a:extLst>
              <a:ext uri="{FF2B5EF4-FFF2-40B4-BE49-F238E27FC236}">
                <a16:creationId xmlns:a16="http://schemas.microsoft.com/office/drawing/2014/main" id="{B40216B3-C8C7-FDCC-D547-E55F02B980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05C0DF-E3CE-32F3-A769-38B53A0F5734}"/>
              </a:ext>
            </a:extLst>
          </p:cNvPr>
          <p:cNvSpPr txBox="1"/>
          <p:nvPr/>
        </p:nvSpPr>
        <p:spPr>
          <a:xfrm>
            <a:off x="808601" y="6414560"/>
            <a:ext cx="553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Plan Worksheet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Handout Available </a:t>
            </a:r>
          </a:p>
        </p:txBody>
      </p:sp>
    </p:spTree>
    <p:extLst>
      <p:ext uri="{BB962C8B-B14F-4D97-AF65-F5344CB8AC3E}">
        <p14:creationId xmlns:p14="http://schemas.microsoft.com/office/powerpoint/2010/main" val="332340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D8E921-933D-9AB1-9D8A-0570841FF7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Warning Signs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8" descr="Handout icon.">
            <a:extLst>
              <a:ext uri="{FF2B5EF4-FFF2-40B4-BE49-F238E27FC236}">
                <a16:creationId xmlns:a16="http://schemas.microsoft.com/office/drawing/2014/main" id="{EEE91DC3-4562-2AAC-4C4B-AA996FA13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49" y="6297250"/>
            <a:ext cx="324952" cy="394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3EAEF0-F88C-973C-B759-BB44EAB1004D}"/>
              </a:ext>
            </a:extLst>
          </p:cNvPr>
          <p:cNvSpPr txBox="1"/>
          <p:nvPr/>
        </p:nvSpPr>
        <p:spPr>
          <a:xfrm>
            <a:off x="2194950" y="6414560"/>
            <a:ext cx="4650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Warning Signs </a:t>
            </a:r>
            <a:r>
              <a:rPr lang="en-US" sz="1200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Available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6775A72-37D5-0E30-4795-A7ADD3A12CE5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78404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paycheck to paycheck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pay bills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Bounced checks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Expensive purchases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lost job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 / separation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savings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Preoccupied and being distant</a:t>
            </a:r>
          </a:p>
        </p:txBody>
      </p:sp>
      <p:pic>
        <p:nvPicPr>
          <p:cNvPr id="13" name="Picture 12" descr="Siren icon.">
            <a:extLst>
              <a:ext uri="{FF2B5EF4-FFF2-40B4-BE49-F238E27FC236}">
                <a16:creationId xmlns:a16="http://schemas.microsoft.com/office/drawing/2014/main" id="{48A75E55-F323-4646-345F-233797CE5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452" y="2650746"/>
            <a:ext cx="1660492" cy="15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2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C4FFA0-7EF2-0ABA-B2D3-B7F9D20621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70665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Managing Payments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D324A62-2E88-0DFC-47CC-4FFD2873FE8E}"/>
              </a:ext>
            </a:extLst>
          </p:cNvPr>
          <p:cNvSpPr txBox="1">
            <a:spLocks/>
          </p:cNvSpPr>
          <p:nvPr/>
        </p:nvSpPr>
        <p:spPr>
          <a:xfrm>
            <a:off x="2171701" y="1666260"/>
            <a:ext cx="6784040" cy="4809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4072"/>
                </a:solidFill>
                <a:latin typeface="Arial" pitchFamily="2" charset="0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online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automatic bill pay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dirty="0">
                <a:solidFill>
                  <a:srgbClr val="1B38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and communicate with POA</a:t>
            </a:r>
          </a:p>
        </p:txBody>
      </p:sp>
      <p:pic>
        <p:nvPicPr>
          <p:cNvPr id="6" name="Picture 5" descr="Graphic of online and mobile banking.">
            <a:extLst>
              <a:ext uri="{FF2B5EF4-FFF2-40B4-BE49-F238E27FC236}">
                <a16:creationId xmlns:a16="http://schemas.microsoft.com/office/drawing/2014/main" id="{650A9C94-E5D5-DDF3-C657-666F46BECA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849" y="3556652"/>
            <a:ext cx="3886201" cy="16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F1C2042-D9D3-D245-865D-CC22316E29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64826" y="567558"/>
            <a:ext cx="6204249" cy="6441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Protect Your Credit Reputation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EEC4A2B4-6D3C-811E-319D-E2F78E65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641" y="1577641"/>
            <a:ext cx="6204249" cy="4836919"/>
          </a:xfrm>
        </p:spPr>
        <p:txBody>
          <a:bodyPr>
            <a:norm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Create healthy habits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1B3867"/>
                </a:solidFill>
                <a:latin typeface="Arial"/>
                <a:cs typeface="Arial"/>
              </a:rPr>
              <a:t>Create a spending plan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1B3867"/>
                </a:solidFill>
                <a:latin typeface="Arial"/>
                <a:cs typeface="Arial"/>
              </a:rPr>
              <a:t>Pay bills on time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1B3867"/>
                </a:solidFill>
                <a:latin typeface="Arial"/>
                <a:cs typeface="Arial"/>
              </a:rPr>
              <a:t>Pay off credit cards monthly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1B3867"/>
                </a:solidFill>
                <a:latin typeface="Arial"/>
                <a:cs typeface="Arial"/>
              </a:rPr>
              <a:t>Only apply for credit you need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1B3867"/>
                </a:solidFill>
                <a:latin typeface="Arial"/>
                <a:cs typeface="Arial"/>
              </a:rPr>
              <a:t>Safeguard information</a:t>
            </a:r>
          </a:p>
          <a:p>
            <a:pPr marL="698483" lvl="1" indent="-228600">
              <a:lnSpc>
                <a:spcPct val="100000"/>
              </a:lnSpc>
              <a:spcBef>
                <a:spcPts val="0"/>
              </a:spcBef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1B3867"/>
                </a:solidFill>
                <a:latin typeface="Arial"/>
                <a:cs typeface="Arial"/>
              </a:rPr>
              <a:t>Reconcile statements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Understanding credit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Credit reports </a:t>
            </a:r>
            <a:endParaRPr lang="en-US" sz="2000" i="1" spc="45" dirty="0">
              <a:solidFill>
                <a:srgbClr val="1B3867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Credit scores</a:t>
            </a:r>
          </a:p>
          <a:p>
            <a:pPr marL="241300" lvl="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500" spc="-5" dirty="0">
                <a:solidFill>
                  <a:srgbClr val="1B3867"/>
                </a:solidFill>
                <a:latin typeface="Arial"/>
                <a:cs typeface="Arial"/>
              </a:rPr>
              <a:t>Review credit report</a:t>
            </a: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i="1" spc="45" dirty="0">
                <a:solidFill>
                  <a:srgbClr val="1B3867"/>
                </a:solidFill>
                <a:latin typeface="Arial"/>
                <a:cs typeface="Arial"/>
                <a:hlinkClick r:id="rId2"/>
              </a:rPr>
              <a:t>https://www.annualcreditreport.com</a:t>
            </a:r>
            <a:endParaRPr lang="en-US" sz="2000" i="1" spc="45" dirty="0">
              <a:solidFill>
                <a:srgbClr val="1B3867"/>
              </a:solidFill>
              <a:latin typeface="Arial"/>
              <a:cs typeface="Arial"/>
            </a:endParaRPr>
          </a:p>
          <a:p>
            <a:pPr marL="694944" lvl="1" indent="-228600">
              <a:lnSpc>
                <a:spcPct val="100000"/>
              </a:lnSpc>
              <a:spcBef>
                <a:spcPts val="0"/>
              </a:spcBef>
              <a:tabLst>
                <a:tab pos="241300" algn="l"/>
              </a:tabLst>
            </a:pPr>
            <a:r>
              <a:rPr lang="en-US" sz="2000" spc="45" dirty="0">
                <a:solidFill>
                  <a:srgbClr val="1B3867"/>
                </a:solidFill>
                <a:latin typeface="Arial"/>
                <a:cs typeface="Arial"/>
              </a:rPr>
              <a:t>Take advantage of free credit monitoring</a:t>
            </a:r>
          </a:p>
        </p:txBody>
      </p:sp>
      <p:grpSp>
        <p:nvGrpSpPr>
          <p:cNvPr id="3" name="Group 2" descr="Protect your credit reputation pie chart.">
            <a:extLst>
              <a:ext uri="{FF2B5EF4-FFF2-40B4-BE49-F238E27FC236}">
                <a16:creationId xmlns:a16="http://schemas.microsoft.com/office/drawing/2014/main" id="{BBE47092-61CA-5B15-0A89-B87AC54305DE}"/>
              </a:ext>
            </a:extLst>
          </p:cNvPr>
          <p:cNvGrpSpPr/>
          <p:nvPr/>
        </p:nvGrpSpPr>
        <p:grpSpPr>
          <a:xfrm>
            <a:off x="5050168" y="1918237"/>
            <a:ext cx="4002082" cy="3631818"/>
            <a:chOff x="5105970" y="2192742"/>
            <a:chExt cx="3588638" cy="3573183"/>
          </a:xfrm>
        </p:grpSpPr>
        <p:pic>
          <p:nvPicPr>
            <p:cNvPr id="4" name="Picture 3">
              <a:hlinkClick r:id="rId3" action="ppaction://hlinkfile"/>
              <a:extLst>
                <a:ext uri="{FF2B5EF4-FFF2-40B4-BE49-F238E27FC236}">
                  <a16:creationId xmlns:a16="http://schemas.microsoft.com/office/drawing/2014/main" id="{5FC0AAA0-79EB-56A7-EE43-AA7837743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575" y="2192742"/>
              <a:ext cx="3405033" cy="35731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97BF44-86E8-C9F6-D232-D3000DA8345E}"/>
                </a:ext>
              </a:extLst>
            </p:cNvPr>
            <p:cNvSpPr/>
            <p:nvPr/>
          </p:nvSpPr>
          <p:spPr>
            <a:xfrm>
              <a:off x="7201889" y="3284562"/>
              <a:ext cx="1244477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Payment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35%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901184-987C-3907-1E01-B7BD33E83560}"/>
                </a:ext>
              </a:extLst>
            </p:cNvPr>
            <p:cNvSpPr/>
            <p:nvPr/>
          </p:nvSpPr>
          <p:spPr>
            <a:xfrm>
              <a:off x="6219442" y="4166179"/>
              <a:ext cx="1244477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Amounts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Owed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30%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9EDA60-4A5C-39C1-FCE0-86C57A1E12D0}"/>
                </a:ext>
              </a:extLst>
            </p:cNvPr>
            <p:cNvSpPr/>
            <p:nvPr/>
          </p:nvSpPr>
          <p:spPr>
            <a:xfrm>
              <a:off x="5105970" y="3381686"/>
              <a:ext cx="16046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Length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 History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15%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AEF5E2-262B-03EF-7AC1-529C4DD35CA1}"/>
                </a:ext>
              </a:extLst>
            </p:cNvPr>
            <p:cNvSpPr/>
            <p:nvPr/>
          </p:nvSpPr>
          <p:spPr>
            <a:xfrm>
              <a:off x="6600300" y="2434771"/>
              <a:ext cx="799086" cy="100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Types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5754D2-F81A-4C3D-83D7-3234083A7F38}"/>
                </a:ext>
              </a:extLst>
            </p:cNvPr>
            <p:cNvSpPr/>
            <p:nvPr/>
          </p:nvSpPr>
          <p:spPr>
            <a:xfrm>
              <a:off x="5951658" y="2704915"/>
              <a:ext cx="799086" cy="792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New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Credi</a:t>
              </a:r>
              <a:r>
                <a:rPr kumimoji="0" lang="en-US" sz="1050" b="0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10%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Paper with hand icon indicating additional resource.">
            <a:extLst>
              <a:ext uri="{FF2B5EF4-FFF2-40B4-BE49-F238E27FC236}">
                <a16:creationId xmlns:a16="http://schemas.microsoft.com/office/drawing/2014/main" id="{01A899FB-BAFE-F73D-D3EC-31AE06B2E0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0" y="6297250"/>
            <a:ext cx="324952" cy="3943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F2151E-020A-420A-D3E0-20FD8C4B6A87}"/>
              </a:ext>
            </a:extLst>
          </p:cNvPr>
          <p:cNvSpPr txBox="1"/>
          <p:nvPr/>
        </p:nvSpPr>
        <p:spPr>
          <a:xfrm>
            <a:off x="808602" y="6414560"/>
            <a:ext cx="6025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Credit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Handout and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Pre-Deployment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8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 Checklist Available  </a:t>
            </a:r>
          </a:p>
        </p:txBody>
      </p:sp>
    </p:spTree>
    <p:extLst>
      <p:ext uri="{BB962C8B-B14F-4D97-AF65-F5344CB8AC3E}">
        <p14:creationId xmlns:p14="http://schemas.microsoft.com/office/powerpoint/2010/main" val="325109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090DE81521CE4B88B5512E39F56EF8" ma:contentTypeVersion="13" ma:contentTypeDescription="Create a new document." ma:contentTypeScope="" ma:versionID="973ac248a83a14683255f47fd4086be0">
  <xsd:schema xmlns:xsd="http://www.w3.org/2001/XMLSchema" xmlns:xs="http://www.w3.org/2001/XMLSchema" xmlns:p="http://schemas.microsoft.com/office/2006/metadata/properties" xmlns:ns2="2c4805a9-dc74-4644-b96f-167f72ca096e" xmlns:ns3="212bfd8b-67e8-494c-be0e-1cffc0be9cd4" targetNamespace="http://schemas.microsoft.com/office/2006/metadata/properties" ma:root="true" ma:fieldsID="80cf7d4e15a88293d67fdb144c2ca5bf" ns2:_="" ns3:_="">
    <xsd:import namespace="2c4805a9-dc74-4644-b96f-167f72ca096e"/>
    <xsd:import namespace="212bfd8b-67e8-494c-be0e-1cffc0be9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805a9-dc74-4644-b96f-167f72ca0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711c0e-4245-4ab7-b236-62d0b6835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bfd8b-67e8-494c-be0e-1cffc0be9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768f157-1e93-4a4e-9698-4738381cb92b}" ma:internalName="TaxCatchAll" ma:showField="CatchAllData" ma:web="212bfd8b-67e8-494c-be0e-1cffc0be9c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4805a9-dc74-4644-b96f-167f72ca096e">
      <Terms xmlns="http://schemas.microsoft.com/office/infopath/2007/PartnerControls"/>
    </lcf76f155ced4ddcb4097134ff3c332f>
    <TaxCatchAll xmlns="212bfd8b-67e8-494c-be0e-1cffc0be9cd4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DC29A0-7D45-4617-BCE1-D5873184D5D0}"/>
</file>

<file path=customXml/itemProps2.xml><?xml version="1.0" encoding="utf-8"?>
<ds:datastoreItem xmlns:ds="http://schemas.openxmlformats.org/officeDocument/2006/customXml" ds:itemID="{83253B14-47DF-4833-A856-BF155A824AD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659c2a6-812d-4fa0-a3d2-a8df9c9e9d1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AC768B-27B8-4FAB-94E5-236A1A997F6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631BC27-BD32-4B3C-BA1C-725888D865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</TotalTime>
  <Words>1418</Words>
  <Application>Microsoft Macintosh PowerPoint</Application>
  <PresentationFormat>Letter Paper (8.5x11 in)</PresentationFormat>
  <Paragraphs>324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</vt:lpstr>
      <vt:lpstr>Courier New</vt:lpstr>
      <vt:lpstr>Helvetica</vt:lpstr>
      <vt:lpstr>Wingdings</vt:lpstr>
      <vt:lpstr>Office Theme</vt:lpstr>
      <vt:lpstr>Custom Design</vt:lpstr>
      <vt:lpstr>Pre-Deployment</vt:lpstr>
      <vt:lpstr>Agenda</vt:lpstr>
      <vt:lpstr>Basic Finance</vt:lpstr>
      <vt:lpstr>Setting Financial Goals</vt:lpstr>
      <vt:lpstr>Spending Plan</vt:lpstr>
      <vt:lpstr>Spending Plan, continued</vt:lpstr>
      <vt:lpstr>Financial Warning Signs </vt:lpstr>
      <vt:lpstr>Managing Payments </vt:lpstr>
      <vt:lpstr>Protect Your Credit Reputation</vt:lpstr>
      <vt:lpstr>Emergency Financial Assistance</vt:lpstr>
      <vt:lpstr>Taxes and Deployment</vt:lpstr>
      <vt:lpstr>Tax Overview</vt:lpstr>
      <vt:lpstr>Consumer Protections</vt:lpstr>
      <vt:lpstr>Military Consumer Protections</vt:lpstr>
      <vt:lpstr>Major Purchases</vt:lpstr>
      <vt:lpstr>Transportation and Housing</vt:lpstr>
      <vt:lpstr>Student Loan Repayment</vt:lpstr>
      <vt:lpstr>Planning for the Future</vt:lpstr>
      <vt:lpstr>LIFE Insurance Needs</vt:lpstr>
      <vt:lpstr>Insurance Overview</vt:lpstr>
      <vt:lpstr>Estate Planning</vt:lpstr>
      <vt:lpstr>Compensation, Benefits, and Entitlements</vt:lpstr>
      <vt:lpstr>Special Pay and Entitlements</vt:lpstr>
      <vt:lpstr>TRICARE Overview</vt:lpstr>
      <vt:lpstr>Survivor Benefits</vt:lpstr>
      <vt:lpstr>Saving and Investing</vt:lpstr>
      <vt:lpstr>Emergency Fund Tips</vt:lpstr>
      <vt:lpstr>Savings Deposit Program (SDP)</vt:lpstr>
      <vt:lpstr>Calculate Your Earnings</vt:lpstr>
      <vt:lpstr>Thrift Savings Plan (TSP)</vt:lpstr>
      <vt:lpstr>Summary and Resources</vt:lpstr>
      <vt:lpstr>Summary</vt:lpstr>
      <vt:lpstr>Resources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Castillo</dc:creator>
  <cp:keywords>Select Classification Level, Internal</cp:keywords>
  <cp:lastModifiedBy>Samantha Salazar</cp:lastModifiedBy>
  <cp:revision>247</cp:revision>
  <dcterms:created xsi:type="dcterms:W3CDTF">2020-11-16T05:07:15Z</dcterms:created>
  <dcterms:modified xsi:type="dcterms:W3CDTF">2024-02-05T18:26:02Z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600586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D8.0.8</vt:lpwstr>
  </property>
  <property fmtid="{D5CDD505-2E9C-101B-9397-08002B2CF9AE}" pid="5" name="TitusGUID">
    <vt:lpwstr>f7fec962-a98d-444a-b90f-fab9e8799357</vt:lpwstr>
  </property>
  <property fmtid="{D5CDD505-2E9C-101B-9397-08002B2CF9AE}" pid="6" name="PreClass">
    <vt:lpwstr>True</vt:lpwstr>
  </property>
  <property fmtid="{D5CDD505-2E9C-101B-9397-08002B2CF9AE}" pid="7" name="Classification">
    <vt:lpwstr>Internal</vt:lpwstr>
  </property>
  <property fmtid="{D5CDD505-2E9C-101B-9397-08002B2CF9AE}" pid="8" name="ContentTypeId">
    <vt:lpwstr>0x01010064090DE81521CE4B88B5512E39F56EF8</vt:lpwstr>
  </property>
  <property fmtid="{D5CDD505-2E9C-101B-9397-08002B2CF9AE}" pid="9" name="_dlc_DocIdItemGuid">
    <vt:lpwstr>70ebf81c-97c8-4a44-8020-2c5974244ec6</vt:lpwstr>
  </property>
</Properties>
</file>